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0693400" cy="7562850"/>
  <p:notesSz cx="9929813" cy="67992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/>
    <p:restoredTop sz="94583"/>
  </p:normalViewPr>
  <p:slideViewPr>
    <p:cSldViewPr>
      <p:cViewPr varScale="1">
        <p:scale>
          <a:sx n="74" d="100"/>
          <a:sy n="74" d="100"/>
        </p:scale>
        <p:origin x="129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781A-E754-7E48-A5C4-1CC4D64A325A}" type="datetimeFigureOut">
              <a:rPr lang="it-IT" smtClean="0"/>
              <a:t>27/02/2023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485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21B4-FD34-AD48-B514-D685A4CB0F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6FEEF-8221-3849-85ED-F01AB81099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60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8D48FBE-5834-4037-5C5C-10F9B0A28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47F850D-24C0-9779-4138-9794974BA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6D43-ED93-3C41-AFDD-426BC2C35249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FCEAF4E5-F4CD-68DC-140D-5ED4A5EC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530A-95F1-704C-A93B-04E9DE68AE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67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BAD90EE-6E75-1ECF-DD2D-BFEA69BF7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72A1380-AF0D-4BDC-46C1-7C2A3E38F8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4583-A599-0140-8115-DC62F2F970F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E23ABF5-358C-9219-794E-292B818A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E78D0-20B2-E949-BA9B-16D9FB3E3C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72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B1060752-A54B-7CB2-1CCF-DFD855F71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381236C-68B5-5BDC-214D-C746FAF7ED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88AB-180F-9A41-A85C-826DA4A7B7AA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26AC42DC-6363-896C-9408-B396F2A8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90E31-0971-2444-85F5-37712D3D12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18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DF7F83D4-CDBA-ACD7-FE0F-6BEAB2AF9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C81E6717-6CD6-D99D-103B-C24E3AFBF0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E02C-08C7-F547-A1BE-3A558AAEDE6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642A794-8F97-E187-93ED-19B26E8E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F95D-7BF4-0242-9787-40E3F857DB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33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E7CB4B56-8674-7021-C38C-21B85CCF5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DE0AEF56-20B3-FF5C-E92E-30B1ACDF02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9E11-6945-904A-883A-FE43122C241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31710FC4-4E42-15EA-89C2-6AEEF777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24C8A-BF29-6749-911E-64DAC84CC5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64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>
            <a:extLst>
              <a:ext uri="{FF2B5EF4-FFF2-40B4-BE49-F238E27FC236}">
                <a16:creationId xmlns:a16="http://schemas.microsoft.com/office/drawing/2014/main" id="{79C140B3-DC0D-8BD7-4E6A-8EFDD05CFFA9}"/>
              </a:ext>
            </a:extLst>
          </p:cNvPr>
          <p:cNvSpPr/>
          <p:nvPr/>
        </p:nvSpPr>
        <p:spPr>
          <a:xfrm>
            <a:off x="0" y="166688"/>
            <a:ext cx="10691813" cy="309562"/>
          </a:xfrm>
          <a:custGeom>
            <a:avLst/>
            <a:gdLst/>
            <a:ahLst/>
            <a:cxnLst/>
            <a:rect l="l" t="t" r="r" b="b"/>
            <a:pathLst>
              <a:path w="10692130" h="309245">
                <a:moveTo>
                  <a:pt x="0" y="308673"/>
                </a:moveTo>
                <a:lnTo>
                  <a:pt x="10692015" y="308673"/>
                </a:lnTo>
                <a:lnTo>
                  <a:pt x="10692015" y="0"/>
                </a:lnTo>
                <a:lnTo>
                  <a:pt x="0" y="0"/>
                </a:lnTo>
                <a:lnTo>
                  <a:pt x="0" y="308673"/>
                </a:lnTo>
                <a:close/>
              </a:path>
            </a:pathLst>
          </a:custGeom>
          <a:solidFill>
            <a:srgbClr val="A12D1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>
            <a:extLst>
              <a:ext uri="{FF2B5EF4-FFF2-40B4-BE49-F238E27FC236}">
                <a16:creationId xmlns:a16="http://schemas.microsoft.com/office/drawing/2014/main" id="{BE9E74FE-ED1F-1774-6AA2-A3CFB64B59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1028" name="Holder 3">
            <a:extLst>
              <a:ext uri="{FF2B5EF4-FFF2-40B4-BE49-F238E27FC236}">
                <a16:creationId xmlns:a16="http://schemas.microsoft.com/office/drawing/2014/main" id="{7003FA12-CC55-62AF-1C9E-95A207F89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988" y="1739900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F2B8584-6A38-FF33-772B-75FCFC7BB5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C22E8DB-5715-7ACC-ACC0-7D50D38EC77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88F95-B11D-6749-9403-948E403434CE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518DB14-809D-DBF6-4792-C9E45D91B5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377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99824A-B1EB-9B4D-B292-1FCF717079C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>
            <a:extLst>
              <a:ext uri="{FF2B5EF4-FFF2-40B4-BE49-F238E27FC236}">
                <a16:creationId xmlns:a16="http://schemas.microsoft.com/office/drawing/2014/main" id="{392C66D6-1AC0-E429-B6F9-E8D688CEFA3E}"/>
              </a:ext>
            </a:extLst>
          </p:cNvPr>
          <p:cNvSpPr>
            <a:spLocks/>
          </p:cNvSpPr>
          <p:nvPr/>
        </p:nvSpPr>
        <p:spPr bwMode="auto">
          <a:xfrm>
            <a:off x="0" y="6853238"/>
            <a:ext cx="10693400" cy="706437"/>
          </a:xfrm>
          <a:custGeom>
            <a:avLst/>
            <a:gdLst>
              <a:gd name="T0" fmla="*/ 0 w 3578860"/>
              <a:gd name="T1" fmla="*/ 706602 h 706754"/>
              <a:gd name="T2" fmla="*/ 3578377 w 3578860"/>
              <a:gd name="T3" fmla="*/ 706602 h 706754"/>
              <a:gd name="T4" fmla="*/ 3578377 w 3578860"/>
              <a:gd name="T5" fmla="*/ 0 h 706754"/>
              <a:gd name="T6" fmla="*/ 0 w 3578860"/>
              <a:gd name="T7" fmla="*/ 0 h 706754"/>
              <a:gd name="T8" fmla="*/ 0 w 3578860"/>
              <a:gd name="T9" fmla="*/ 706602 h 706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8860"/>
              <a:gd name="T16" fmla="*/ 0 h 706754"/>
              <a:gd name="T17" fmla="*/ 3578860 w 3578860"/>
              <a:gd name="T18" fmla="*/ 706754 h 7067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8860" h="706754">
                <a:moveTo>
                  <a:pt x="0" y="706602"/>
                </a:moveTo>
                <a:lnTo>
                  <a:pt x="3578377" y="706602"/>
                </a:lnTo>
                <a:lnTo>
                  <a:pt x="3578377" y="0"/>
                </a:lnTo>
                <a:lnTo>
                  <a:pt x="0" y="0"/>
                </a:lnTo>
                <a:lnTo>
                  <a:pt x="0" y="706602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1" name="object 4">
            <a:extLst>
              <a:ext uri="{FF2B5EF4-FFF2-40B4-BE49-F238E27FC236}">
                <a16:creationId xmlns:a16="http://schemas.microsoft.com/office/drawing/2014/main" id="{6B014B19-8925-D3D6-C999-952474D02CE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575050" cy="739775"/>
          </a:xfrm>
          <a:custGeom>
            <a:avLst/>
            <a:gdLst>
              <a:gd name="T0" fmla="*/ 0 w 3575050"/>
              <a:gd name="T1" fmla="*/ 739686 h 739775"/>
              <a:gd name="T2" fmla="*/ 3574478 w 3575050"/>
              <a:gd name="T3" fmla="*/ 739686 h 739775"/>
              <a:gd name="T4" fmla="*/ 3574478 w 3575050"/>
              <a:gd name="T5" fmla="*/ 0 h 739775"/>
              <a:gd name="T6" fmla="*/ 0 w 3575050"/>
              <a:gd name="T7" fmla="*/ 0 h 739775"/>
              <a:gd name="T8" fmla="*/ 0 w 3575050"/>
              <a:gd name="T9" fmla="*/ 739686 h 7397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5050"/>
              <a:gd name="T16" fmla="*/ 0 h 739775"/>
              <a:gd name="T17" fmla="*/ 3575050 w 3575050"/>
              <a:gd name="T18" fmla="*/ 739775 h 7397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5050" h="739775">
                <a:moveTo>
                  <a:pt x="0" y="739686"/>
                </a:moveTo>
                <a:lnTo>
                  <a:pt x="3574478" y="739686"/>
                </a:lnTo>
                <a:lnTo>
                  <a:pt x="3574478" y="0"/>
                </a:lnTo>
                <a:lnTo>
                  <a:pt x="0" y="0"/>
                </a:lnTo>
                <a:lnTo>
                  <a:pt x="0" y="739686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2" name="object 5">
            <a:extLst>
              <a:ext uri="{FF2B5EF4-FFF2-40B4-BE49-F238E27FC236}">
                <a16:creationId xmlns:a16="http://schemas.microsoft.com/office/drawing/2014/main" id="{269224F4-8118-A9E1-D299-6E79E015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372" y="2165351"/>
            <a:ext cx="3039440" cy="12645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2053" name="object 6">
            <a:extLst>
              <a:ext uri="{FF2B5EF4-FFF2-40B4-BE49-F238E27FC236}">
                <a16:creationId xmlns:a16="http://schemas.microsoft.com/office/drawing/2014/main" id="{F5DE7D59-49CD-C257-1CB2-296DEA7CC255}"/>
              </a:ext>
            </a:extLst>
          </p:cNvPr>
          <p:cNvSpPr>
            <a:spLocks/>
          </p:cNvSpPr>
          <p:nvPr/>
        </p:nvSpPr>
        <p:spPr bwMode="auto">
          <a:xfrm>
            <a:off x="7129463" y="6378575"/>
            <a:ext cx="3562350" cy="246063"/>
          </a:xfrm>
          <a:custGeom>
            <a:avLst/>
            <a:gdLst>
              <a:gd name="T0" fmla="*/ 0 w 3562984"/>
              <a:gd name="T1" fmla="*/ 245186 h 245745"/>
              <a:gd name="T2" fmla="*/ 3562591 w 3562984"/>
              <a:gd name="T3" fmla="*/ 245186 h 245745"/>
              <a:gd name="T4" fmla="*/ 3562591 w 3562984"/>
              <a:gd name="T5" fmla="*/ 0 h 245745"/>
              <a:gd name="T6" fmla="*/ 0 w 3562984"/>
              <a:gd name="T7" fmla="*/ 0 h 245745"/>
              <a:gd name="T8" fmla="*/ 0 w 3562984"/>
              <a:gd name="T9" fmla="*/ 245186 h 245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2984"/>
              <a:gd name="T16" fmla="*/ 0 h 245745"/>
              <a:gd name="T17" fmla="*/ 3562984 w 3562984"/>
              <a:gd name="T18" fmla="*/ 245745 h 2457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2984" h="245745">
                <a:moveTo>
                  <a:pt x="0" y="245186"/>
                </a:moveTo>
                <a:lnTo>
                  <a:pt x="3562591" y="245186"/>
                </a:lnTo>
                <a:lnTo>
                  <a:pt x="3562591" y="0"/>
                </a:lnTo>
                <a:lnTo>
                  <a:pt x="0" y="0"/>
                </a:lnTo>
                <a:lnTo>
                  <a:pt x="0" y="245186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4" name="object 8">
            <a:extLst>
              <a:ext uri="{FF2B5EF4-FFF2-40B4-BE49-F238E27FC236}">
                <a16:creationId xmlns:a16="http://schemas.microsoft.com/office/drawing/2014/main" id="{1412BB1F-99B1-B641-5C1E-84499A80AB98}"/>
              </a:ext>
            </a:extLst>
          </p:cNvPr>
          <p:cNvSpPr>
            <a:spLocks/>
          </p:cNvSpPr>
          <p:nvPr/>
        </p:nvSpPr>
        <p:spPr bwMode="auto">
          <a:xfrm>
            <a:off x="3565525" y="2016125"/>
            <a:ext cx="7126288" cy="0"/>
          </a:xfrm>
          <a:custGeom>
            <a:avLst/>
            <a:gdLst>
              <a:gd name="T0" fmla="*/ 0 w 7125334"/>
              <a:gd name="T1" fmla="*/ 7124725 w 7125334"/>
              <a:gd name="T2" fmla="*/ 0 60000 65536"/>
              <a:gd name="T3" fmla="*/ 0 60000 65536"/>
              <a:gd name="T4" fmla="*/ 0 w 7125334"/>
              <a:gd name="T5" fmla="*/ 7125334 w 712533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125334">
                <a:moveTo>
                  <a:pt x="0" y="0"/>
                </a:moveTo>
                <a:lnTo>
                  <a:pt x="7124725" y="0"/>
                </a:lnTo>
              </a:path>
            </a:pathLst>
          </a:custGeom>
          <a:noFill/>
          <a:ln w="25400">
            <a:solidFill>
              <a:srgbClr val="A12D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3D39E09-C39F-36D6-345B-E11F3B69B02B}"/>
              </a:ext>
            </a:extLst>
          </p:cNvPr>
          <p:cNvSpPr txBox="1"/>
          <p:nvPr/>
        </p:nvSpPr>
        <p:spPr>
          <a:xfrm>
            <a:off x="8013700" y="6405563"/>
            <a:ext cx="1666875" cy="1667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it-IT" sz="100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sz="10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2058" name="object 12">
            <a:extLst>
              <a:ext uri="{FF2B5EF4-FFF2-40B4-BE49-F238E27FC236}">
                <a16:creationId xmlns:a16="http://schemas.microsoft.com/office/drawing/2014/main" id="{CC97B1D5-B267-375F-1925-F1293FB41A73}"/>
              </a:ext>
            </a:extLst>
          </p:cNvPr>
          <p:cNvSpPr>
            <a:spLocks/>
          </p:cNvSpPr>
          <p:nvPr/>
        </p:nvSpPr>
        <p:spPr bwMode="auto">
          <a:xfrm>
            <a:off x="7123113" y="3930650"/>
            <a:ext cx="3568700" cy="519113"/>
          </a:xfrm>
          <a:custGeom>
            <a:avLst/>
            <a:gdLst>
              <a:gd name="T0" fmla="*/ 0 w 3569334"/>
              <a:gd name="T1" fmla="*/ 518617 h 518795"/>
              <a:gd name="T2" fmla="*/ 3568852 w 3569334"/>
              <a:gd name="T3" fmla="*/ 518617 h 518795"/>
              <a:gd name="T4" fmla="*/ 3568852 w 3569334"/>
              <a:gd name="T5" fmla="*/ 0 h 518795"/>
              <a:gd name="T6" fmla="*/ 0 w 3569334"/>
              <a:gd name="T7" fmla="*/ 0 h 518795"/>
              <a:gd name="T8" fmla="*/ 0 w 3569334"/>
              <a:gd name="T9" fmla="*/ 518617 h 518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9334"/>
              <a:gd name="T16" fmla="*/ 0 h 518795"/>
              <a:gd name="T17" fmla="*/ 3569334 w 3569334"/>
              <a:gd name="T18" fmla="*/ 518795 h 5187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9334" h="518795">
                <a:moveTo>
                  <a:pt x="0" y="518617"/>
                </a:moveTo>
                <a:lnTo>
                  <a:pt x="3568852" y="518617"/>
                </a:lnTo>
                <a:lnTo>
                  <a:pt x="3568852" y="0"/>
                </a:lnTo>
                <a:lnTo>
                  <a:pt x="0" y="0"/>
                </a:lnTo>
                <a:lnTo>
                  <a:pt x="0" y="518617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8A4AF4-37E6-7B70-64F1-AA1EEA65B7CF}"/>
              </a:ext>
            </a:extLst>
          </p:cNvPr>
          <p:cNvSpPr txBox="1"/>
          <p:nvPr/>
        </p:nvSpPr>
        <p:spPr>
          <a:xfrm>
            <a:off x="8108950" y="3998913"/>
            <a:ext cx="1482725" cy="171841"/>
          </a:xfrm>
          <a:prstGeom prst="rect">
            <a:avLst/>
          </a:prstGeom>
        </p:spPr>
        <p:txBody>
          <a:bodyPr lIns="0" tIns="33019" rIns="0" bIns="0">
            <a:spAutoFit/>
          </a:bodyPr>
          <a:lstStyle/>
          <a:p>
            <a:pPr algn="ctr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62" name="object 27">
            <a:extLst>
              <a:ext uri="{FF2B5EF4-FFF2-40B4-BE49-F238E27FC236}">
                <a16:creationId xmlns:a16="http://schemas.microsoft.com/office/drawing/2014/main" id="{0C9C1572-1A28-4E91-4F0A-FE87A1EF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18" y="3532153"/>
            <a:ext cx="3444874" cy="33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ts val="100"/>
              </a:spcBef>
            </a:pPr>
            <a:r>
              <a:rPr lang="it-IT" altLang="it-IT" sz="800" dirty="0"/>
              <a:t>L’Associazione Italiana Prestatori Servizi di Pagamento – A.P.S.P. nasce con l’obiettivo di favorire lo sviluppo, l’informazione e la conoscenza di tutte le procedure di incasso e pagamento, promuovendo l’attività di carattere culturale a essi connessa mediante tavole rotonde, convegni, </a:t>
            </a:r>
            <a:r>
              <a:rPr lang="it-IT" altLang="it-IT" sz="800" dirty="0" err="1"/>
              <a:t>conferenxe</a:t>
            </a:r>
            <a:r>
              <a:rPr lang="it-IT" altLang="it-IT" sz="800" dirty="0"/>
              <a:t>, ricerche, pubblicazioni. L’expertise di cui è forte l’Associazione è espressione di oltre 70 aziende leader di mercato (tra cui </a:t>
            </a:r>
            <a:r>
              <a:rPr lang="it-IT" altLang="it-IT" sz="800" dirty="0" err="1"/>
              <a:t>Nexi</a:t>
            </a:r>
            <a:r>
              <a:rPr lang="it-IT" altLang="it-IT" sz="800" dirty="0"/>
              <a:t>, Telepass Spa, Mooney, </a:t>
            </a:r>
            <a:r>
              <a:rPr lang="it-IT" altLang="it-IT" sz="800" dirty="0" err="1"/>
              <a:t>Lis</a:t>
            </a:r>
            <a:r>
              <a:rPr lang="it-IT" altLang="it-IT" sz="800" dirty="0"/>
              <a:t> Pay,  Visa, Mastercard, PayPal, PostePay di Poste Italiane, Admiral Pay, Sepafin, Atono, </a:t>
            </a:r>
            <a:r>
              <a:rPr lang="it-IT" altLang="it-IT" sz="800" dirty="0" err="1"/>
              <a:t>MoneyNet</a:t>
            </a:r>
            <a:r>
              <a:rPr lang="it-IT" altLang="it-IT" sz="800" dirty="0"/>
              <a:t>, </a:t>
            </a:r>
            <a:r>
              <a:rPr lang="it-IT" altLang="it-IT" sz="800" dirty="0" err="1"/>
              <a:t>Flowe</a:t>
            </a:r>
            <a:r>
              <a:rPr lang="it-IT" altLang="it-IT" sz="800" dirty="0"/>
              <a:t>, </a:t>
            </a:r>
            <a:r>
              <a:rPr lang="it-IT" altLang="it-IT" sz="800" dirty="0" err="1"/>
              <a:t>Sumup</a:t>
            </a:r>
            <a:r>
              <a:rPr lang="it-IT" altLang="it-IT" sz="800" dirty="0"/>
              <a:t>, ENEL X, Teamsystem, Amex, Utego, Bkn301, CBI, AGSM AIM, </a:t>
            </a:r>
            <a:r>
              <a:rPr lang="it-IT" altLang="it-IT" sz="800" dirty="0" err="1"/>
              <a:t>MyBank</a:t>
            </a:r>
            <a:r>
              <a:rPr lang="it-IT" altLang="it-IT" sz="800" dirty="0"/>
              <a:t>, Banca Sella, Global Payments, Hera, </a:t>
            </a:r>
            <a:r>
              <a:rPr lang="it-IT" altLang="it-IT" sz="800" dirty="0" err="1"/>
              <a:t>Ingenico</a:t>
            </a:r>
            <a:r>
              <a:rPr lang="it-IT" altLang="it-IT" sz="800" dirty="0"/>
              <a:t>, Verifone, NTT Data, </a:t>
            </a:r>
            <a:r>
              <a:rPr lang="it-IT" altLang="it-IT" sz="800" dirty="0" err="1"/>
              <a:t>Axepta</a:t>
            </a:r>
            <a:r>
              <a:rPr lang="it-IT" altLang="it-IT" sz="800" dirty="0"/>
              <a:t> Gruppo BNP Paribas, CSE,  Iconto, </a:t>
            </a:r>
            <a:r>
              <a:rPr lang="it-IT" altLang="it-IT" sz="800" dirty="0" err="1"/>
              <a:t>Airplus</a:t>
            </a:r>
            <a:r>
              <a:rPr lang="it-IT" altLang="it-IT" sz="800" dirty="0"/>
              <a:t>, </a:t>
            </a:r>
            <a:r>
              <a:rPr lang="it-IT" altLang="it-IT" sz="800" dirty="0" err="1"/>
              <a:t>Cedacri</a:t>
            </a:r>
            <a:r>
              <a:rPr lang="it-IT" altLang="it-IT" sz="800" dirty="0"/>
              <a:t>, BFF, </a:t>
            </a:r>
            <a:r>
              <a:rPr lang="it-IT" altLang="it-IT" sz="800" dirty="0" err="1"/>
              <a:t>Epipoli</a:t>
            </a:r>
            <a:r>
              <a:rPr lang="it-IT" altLang="it-IT" sz="800" dirty="0"/>
              <a:t>, Planet Payments, </a:t>
            </a:r>
            <a:r>
              <a:rPr lang="it-IT" altLang="it-IT" sz="800" dirty="0" err="1"/>
              <a:t>PayDo</a:t>
            </a:r>
            <a:r>
              <a:rPr lang="it-IT" altLang="it-IT" sz="800" dirty="0"/>
              <a:t>,  Factorcoop, Infocert,  Cerved Group, Crif, EY, Experian, G +D, </a:t>
            </a:r>
            <a:r>
              <a:rPr lang="it-IT" altLang="it-IT" sz="800" dirty="0" err="1"/>
              <a:t>HiPay</a:t>
            </a:r>
            <a:r>
              <a:rPr lang="it-IT" altLang="it-IT" sz="800" dirty="0"/>
              <a:t>, Bancomat Spa, Argentea, </a:t>
            </a:r>
            <a:r>
              <a:rPr lang="it-IT" altLang="it-IT" sz="800" dirty="0" err="1"/>
              <a:t>Castles</a:t>
            </a:r>
            <a:r>
              <a:rPr lang="it-IT" altLang="it-IT" sz="800" dirty="0"/>
              <a:t> Technology, Pax Italia, </a:t>
            </a:r>
            <a:r>
              <a:rPr lang="it-IT" altLang="it-IT" sz="800" dirty="0" err="1"/>
              <a:t>Sefin</a:t>
            </a:r>
            <a:r>
              <a:rPr lang="it-IT" altLang="it-IT" sz="800" dirty="0"/>
              <a:t>, Arcares, Mangrovia, DGS  e molte altre) ed è la prima nata e la più grande Associazione europea del settore per numero di membri, diventata negli anni un interlocutore importante per le istituzioni cui collabora svolgendo un ruolo attivo nel processo legislativo e regolamentare, per creare un contesto favorevole allo sviluppo dei servizi e sistemi di pagamento. </a:t>
            </a:r>
            <a:r>
              <a:rPr lang="it-IT" sz="800" i="1" kern="1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A.P.S.P. è socio fondatore di</a:t>
            </a:r>
            <a:r>
              <a:rPr lang="it-IT" sz="800" b="1" i="1" kern="1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Payments and Trade Europe Association</a:t>
            </a:r>
            <a:r>
              <a:rPr lang="it-IT" sz="800" i="1" kern="1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, che raccoglie i più importanti players europei per il settore dei pagamenti.</a:t>
            </a:r>
            <a:endParaRPr lang="it-IT" sz="800" dirty="0">
              <a:effectLst/>
              <a:uFill>
                <a:solidFill>
                  <a:srgbClr val="000000"/>
                </a:solidFill>
              </a:uFill>
              <a:ea typeface="Arial Unicode MS"/>
            </a:endParaRPr>
          </a:p>
          <a:p>
            <a:pPr algn="just" eaLnBrk="1" hangingPunct="1">
              <a:lnSpc>
                <a:spcPct val="125000"/>
              </a:lnSpc>
              <a:spcBef>
                <a:spcPts val="100"/>
              </a:spcBef>
            </a:pPr>
            <a:endParaRPr lang="it-IT" altLang="it-IT" sz="800" dirty="0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E68C890-8353-C46F-833A-95B1C7DC1141}"/>
              </a:ext>
            </a:extLst>
          </p:cNvPr>
          <p:cNvSpPr txBox="1"/>
          <p:nvPr/>
        </p:nvSpPr>
        <p:spPr>
          <a:xfrm>
            <a:off x="301625" y="349250"/>
            <a:ext cx="2039938" cy="1778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000" b="1" spc="305" dirty="0">
                <a:solidFill>
                  <a:srgbClr val="FFFFFF"/>
                </a:solidFill>
                <a:latin typeface="Arial"/>
                <a:cs typeface="Arial"/>
              </a:rPr>
              <a:t>DOCENTI </a:t>
            </a:r>
            <a:r>
              <a:rPr sz="1000" b="1" spc="28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35" dirty="0">
                <a:solidFill>
                  <a:srgbClr val="FFFFFF"/>
                </a:solidFill>
                <a:latin typeface="Arial"/>
                <a:cs typeface="Arial"/>
              </a:rPr>
              <a:t>CORSO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64" name="object 30">
            <a:extLst>
              <a:ext uri="{FF2B5EF4-FFF2-40B4-BE49-F238E27FC236}">
                <a16:creationId xmlns:a16="http://schemas.microsoft.com/office/drawing/2014/main" id="{59D3C925-E7AB-1D89-BF69-0C33247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97" y="1641266"/>
            <a:ext cx="3124200" cy="23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9000"/>
              </a:lnSpc>
              <a:spcBef>
                <a:spcPts val="100"/>
              </a:spcBef>
            </a:pPr>
            <a:r>
              <a:rPr lang="it-IT" altLang="it-IT" sz="700" dirty="0"/>
              <a:t>Presidente Associazione Prestatori Servizi di Pagamento – A.P.S.P. Presidente Fondazione Italia Digital Hub, Direttore del Centro di Ricerca  Tecnologie, Sicurezza, Sistemi e Servizi di Pagamento - TESSSPA  – già docente di Moneta Elettronica presso Università UNINT - Roma e presso il Corso Superiore di Polizia Economico – Finanziaria, è membro del Comitato Pagamenti Italia (CPI) presieduto da  Banca d’Italia. Nel 2019 gli è stata assegnata la  prima cattedra di “ Moneta Elettronica” presso la </a:t>
            </a:r>
            <a:r>
              <a:rPr lang="it-IT" sz="700" dirty="0"/>
              <a:t>LUM - Libera Università Mediterranea «Giuseppe Degennaro»</a:t>
            </a:r>
            <a:r>
              <a:rPr lang="it-IT" altLang="it-IT" sz="700" dirty="0"/>
              <a:t> che si propone di fornire agli studenti gli  strumenti necessari per comprendere le basi delle regole giuridiche sottese alla  prestazione dei servizi di pagamento e monetica da parte dei prestatori di  servizi di pagamento, oltre a ricoprire numerosi altri importanti incarichi  all’interno di Enti istituzionali ed Associazioni di sviluppo e ricerca nel settore dei  pagamenti e docenze in vari Atenei italiani. E stato consigliere al digitale di alcuni ministri ed è  autore dei volumi “L’evoluzione normativo – regolamentare nel settore dei  pagamenti – PSD 2 e Regolamento MIF”, “I sistemi di pagamento nel terzo  millennio” , “Stay Digital, Pay Digital”, editi da MFC Editore e «La regolamentazione del Fintech» - Giappichelli Editore </a:t>
            </a: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7633F39A-CBC5-A1E8-0886-4B7949149542}"/>
              </a:ext>
            </a:extLst>
          </p:cNvPr>
          <p:cNvSpPr txBox="1"/>
          <p:nvPr/>
        </p:nvSpPr>
        <p:spPr>
          <a:xfrm>
            <a:off x="7359095" y="2379197"/>
            <a:ext cx="311150" cy="13328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lnSpc>
                <a:spcPts val="2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spc="95" dirty="0">
                <a:solidFill>
                  <a:srgbClr val="A12D1E"/>
                </a:solidFill>
                <a:latin typeface="Lucida Sans"/>
                <a:cs typeface="Lucida Sans"/>
              </a:rPr>
              <a:t>C</a:t>
            </a:r>
            <a:r>
              <a:rPr sz="2100" spc="-140" dirty="0">
                <a:solidFill>
                  <a:srgbClr val="A12D1E"/>
                </a:solidFill>
                <a:latin typeface="Lucida Sans"/>
                <a:cs typeface="Lucida Sans"/>
              </a:rPr>
              <a:t> </a:t>
            </a:r>
            <a:r>
              <a:rPr sz="2100" spc="150" dirty="0">
                <a:solidFill>
                  <a:srgbClr val="A12D1E"/>
                </a:solidFill>
                <a:latin typeface="Lucida Sans"/>
                <a:cs typeface="Lucida Sans"/>
              </a:rPr>
              <a:t>O</a:t>
            </a:r>
            <a:r>
              <a:rPr sz="2100" spc="-105" dirty="0">
                <a:solidFill>
                  <a:srgbClr val="A12D1E"/>
                </a:solidFill>
                <a:latin typeface="Lucida Sans"/>
                <a:cs typeface="Lucida Sans"/>
              </a:rPr>
              <a:t> </a:t>
            </a:r>
            <a:r>
              <a:rPr sz="2100" spc="190" dirty="0">
                <a:solidFill>
                  <a:srgbClr val="A12D1E"/>
                </a:solidFill>
                <a:latin typeface="Lucida Sans"/>
                <a:cs typeface="Lucida Sans"/>
              </a:rPr>
              <a:t>R</a:t>
            </a:r>
            <a:r>
              <a:rPr sz="2100" spc="-100" dirty="0">
                <a:solidFill>
                  <a:srgbClr val="A12D1E"/>
                </a:solidFill>
                <a:latin typeface="Lucida Sans"/>
                <a:cs typeface="Lucida Sans"/>
              </a:rPr>
              <a:t> </a:t>
            </a:r>
            <a:r>
              <a:rPr sz="2100" spc="210" dirty="0">
                <a:solidFill>
                  <a:srgbClr val="A12D1E"/>
                </a:solidFill>
                <a:latin typeface="Lucida Sans"/>
                <a:cs typeface="Lucida Sans"/>
              </a:rPr>
              <a:t>S</a:t>
            </a:r>
            <a:r>
              <a:rPr sz="2100" spc="-100" dirty="0">
                <a:solidFill>
                  <a:srgbClr val="A12D1E"/>
                </a:solidFill>
                <a:latin typeface="Lucida Sans"/>
                <a:cs typeface="Lucida Sans"/>
              </a:rPr>
              <a:t> </a:t>
            </a:r>
            <a:r>
              <a:rPr sz="2100" spc="150" dirty="0">
                <a:solidFill>
                  <a:srgbClr val="A12D1E"/>
                </a:solidFill>
                <a:latin typeface="Lucida Sans"/>
                <a:cs typeface="Lucida Sans"/>
              </a:rPr>
              <a:t>O</a:t>
            </a:r>
            <a:endParaRPr sz="2100">
              <a:latin typeface="Lucida Sans"/>
              <a:cs typeface="Lucida Sans"/>
            </a:endParaRPr>
          </a:p>
        </p:txBody>
      </p:sp>
      <p:sp>
        <p:nvSpPr>
          <p:cNvPr id="2067" name="object 42">
            <a:extLst>
              <a:ext uri="{FF2B5EF4-FFF2-40B4-BE49-F238E27FC236}">
                <a16:creationId xmlns:a16="http://schemas.microsoft.com/office/drawing/2014/main" id="{9B7E548D-2F13-9BFF-8730-27C6B8F49D99}"/>
              </a:ext>
            </a:extLst>
          </p:cNvPr>
          <p:cNvSpPr>
            <a:spLocks/>
          </p:cNvSpPr>
          <p:nvPr/>
        </p:nvSpPr>
        <p:spPr bwMode="auto">
          <a:xfrm>
            <a:off x="7653338" y="2422525"/>
            <a:ext cx="0" cy="1273175"/>
          </a:xfrm>
          <a:custGeom>
            <a:avLst/>
            <a:gdLst>
              <a:gd name="T0" fmla="*/ 0 h 1273175"/>
              <a:gd name="T1" fmla="*/ 1272997 h 1273175"/>
              <a:gd name="T2" fmla="*/ 0 60000 65536"/>
              <a:gd name="T3" fmla="*/ 0 60000 65536"/>
              <a:gd name="T4" fmla="*/ 0 h 1273175"/>
              <a:gd name="T5" fmla="*/ 1273175 h 12731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73175">
                <a:moveTo>
                  <a:pt x="0" y="0"/>
                </a:moveTo>
                <a:lnTo>
                  <a:pt x="0" y="1272997"/>
                </a:lnTo>
              </a:path>
            </a:pathLst>
          </a:custGeom>
          <a:noFill/>
          <a:ln w="12700">
            <a:solidFill>
              <a:srgbClr val="A12D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76" name="object 51">
            <a:extLst>
              <a:ext uri="{FF2B5EF4-FFF2-40B4-BE49-F238E27FC236}">
                <a16:creationId xmlns:a16="http://schemas.microsoft.com/office/drawing/2014/main" id="{B55B335F-3549-30C1-13DC-C6D96CF24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388" y="3476625"/>
            <a:ext cx="101600" cy="117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2077" name="object 52">
            <a:extLst>
              <a:ext uri="{FF2B5EF4-FFF2-40B4-BE49-F238E27FC236}">
                <a16:creationId xmlns:a16="http://schemas.microsoft.com/office/drawing/2014/main" id="{C8EA01D3-AB68-C8E1-3E72-81D3388C004C}"/>
              </a:ext>
            </a:extLst>
          </p:cNvPr>
          <p:cNvSpPr>
            <a:spLocks/>
          </p:cNvSpPr>
          <p:nvPr/>
        </p:nvSpPr>
        <p:spPr bwMode="auto">
          <a:xfrm>
            <a:off x="9321800" y="3481388"/>
            <a:ext cx="49213" cy="66675"/>
          </a:xfrm>
          <a:custGeom>
            <a:avLst/>
            <a:gdLst>
              <a:gd name="T0" fmla="*/ 23939 w 48259"/>
              <a:gd name="T1" fmla="*/ 0 h 67310"/>
              <a:gd name="T2" fmla="*/ 23482 w 48259"/>
              <a:gd name="T3" fmla="*/ 0 h 67310"/>
              <a:gd name="T4" fmla="*/ 21666 w 48259"/>
              <a:gd name="T5" fmla="*/ 6371 h 67310"/>
              <a:gd name="T6" fmla="*/ 19745 w 48259"/>
              <a:gd name="T7" fmla="*/ 12801 h 67310"/>
              <a:gd name="T8" fmla="*/ 17695 w 48259"/>
              <a:gd name="T9" fmla="*/ 19270 h 67310"/>
              <a:gd name="T10" fmla="*/ 15417 w 48259"/>
              <a:gd name="T11" fmla="*/ 25958 h 67310"/>
              <a:gd name="T12" fmla="*/ 0 w 48259"/>
              <a:gd name="T13" fmla="*/ 66941 h 67310"/>
              <a:gd name="T14" fmla="*/ 47663 w 48259"/>
              <a:gd name="T15" fmla="*/ 66941 h 67310"/>
              <a:gd name="T16" fmla="*/ 32096 w 48259"/>
              <a:gd name="T17" fmla="*/ 25755 h 67310"/>
              <a:gd name="T18" fmla="*/ 29725 w 48259"/>
              <a:gd name="T19" fmla="*/ 19143 h 67310"/>
              <a:gd name="T20" fmla="*/ 27616 w 48259"/>
              <a:gd name="T21" fmla="*/ 12584 h 67310"/>
              <a:gd name="T22" fmla="*/ 25725 w 48259"/>
              <a:gd name="T23" fmla="*/ 6222 h 67310"/>
              <a:gd name="T24" fmla="*/ 23939 w 48259"/>
              <a:gd name="T25" fmla="*/ 0 h 673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259"/>
              <a:gd name="T40" fmla="*/ 0 h 67310"/>
              <a:gd name="T41" fmla="*/ 48259 w 48259"/>
              <a:gd name="T42" fmla="*/ 67310 h 673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259" h="67310">
                <a:moveTo>
                  <a:pt x="23939" y="0"/>
                </a:moveTo>
                <a:lnTo>
                  <a:pt x="23482" y="0"/>
                </a:lnTo>
                <a:lnTo>
                  <a:pt x="21666" y="6371"/>
                </a:lnTo>
                <a:lnTo>
                  <a:pt x="19745" y="12801"/>
                </a:lnTo>
                <a:lnTo>
                  <a:pt x="17695" y="19270"/>
                </a:lnTo>
                <a:lnTo>
                  <a:pt x="15417" y="25958"/>
                </a:lnTo>
                <a:lnTo>
                  <a:pt x="0" y="66941"/>
                </a:lnTo>
                <a:lnTo>
                  <a:pt x="47663" y="66941"/>
                </a:lnTo>
                <a:lnTo>
                  <a:pt x="32096" y="25755"/>
                </a:lnTo>
                <a:lnTo>
                  <a:pt x="29725" y="19143"/>
                </a:lnTo>
                <a:lnTo>
                  <a:pt x="27616" y="12584"/>
                </a:lnTo>
                <a:lnTo>
                  <a:pt x="25725" y="6222"/>
                </a:lnTo>
                <a:lnTo>
                  <a:pt x="23939" y="0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78" name="object 53">
            <a:extLst>
              <a:ext uri="{FF2B5EF4-FFF2-40B4-BE49-F238E27FC236}">
                <a16:creationId xmlns:a16="http://schemas.microsoft.com/office/drawing/2014/main" id="{37E7B151-60C4-287D-D8AB-A4C8EC24B9C8}"/>
              </a:ext>
            </a:extLst>
          </p:cNvPr>
          <p:cNvSpPr>
            <a:spLocks/>
          </p:cNvSpPr>
          <p:nvPr/>
        </p:nvSpPr>
        <p:spPr bwMode="auto">
          <a:xfrm>
            <a:off x="8634413" y="3481388"/>
            <a:ext cx="49212" cy="66675"/>
          </a:xfrm>
          <a:custGeom>
            <a:avLst/>
            <a:gdLst>
              <a:gd name="T0" fmla="*/ 23952 w 48259"/>
              <a:gd name="T1" fmla="*/ 0 h 67310"/>
              <a:gd name="T2" fmla="*/ 23494 w 48259"/>
              <a:gd name="T3" fmla="*/ 0 h 67310"/>
              <a:gd name="T4" fmla="*/ 21677 w 48259"/>
              <a:gd name="T5" fmla="*/ 6371 h 67310"/>
              <a:gd name="T6" fmla="*/ 19753 w 48259"/>
              <a:gd name="T7" fmla="*/ 12801 h 67310"/>
              <a:gd name="T8" fmla="*/ 17703 w 48259"/>
              <a:gd name="T9" fmla="*/ 19270 h 67310"/>
              <a:gd name="T10" fmla="*/ 15430 w 48259"/>
              <a:gd name="T11" fmla="*/ 25958 h 67310"/>
              <a:gd name="T12" fmla="*/ 0 w 48259"/>
              <a:gd name="T13" fmla="*/ 66941 h 67310"/>
              <a:gd name="T14" fmla="*/ 47663 w 48259"/>
              <a:gd name="T15" fmla="*/ 66941 h 67310"/>
              <a:gd name="T16" fmla="*/ 32083 w 48259"/>
              <a:gd name="T17" fmla="*/ 25755 h 67310"/>
              <a:gd name="T18" fmla="*/ 29722 w 48259"/>
              <a:gd name="T19" fmla="*/ 19143 h 67310"/>
              <a:gd name="T20" fmla="*/ 27620 w 48259"/>
              <a:gd name="T21" fmla="*/ 12584 h 67310"/>
              <a:gd name="T22" fmla="*/ 25735 w 48259"/>
              <a:gd name="T23" fmla="*/ 6222 h 67310"/>
              <a:gd name="T24" fmla="*/ 23952 w 48259"/>
              <a:gd name="T25" fmla="*/ 0 h 673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259"/>
              <a:gd name="T40" fmla="*/ 0 h 67310"/>
              <a:gd name="T41" fmla="*/ 48259 w 48259"/>
              <a:gd name="T42" fmla="*/ 67310 h 673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259" h="67310">
                <a:moveTo>
                  <a:pt x="23952" y="0"/>
                </a:moveTo>
                <a:lnTo>
                  <a:pt x="23494" y="0"/>
                </a:lnTo>
                <a:lnTo>
                  <a:pt x="21677" y="6371"/>
                </a:lnTo>
                <a:lnTo>
                  <a:pt x="19753" y="12801"/>
                </a:lnTo>
                <a:lnTo>
                  <a:pt x="17703" y="19270"/>
                </a:lnTo>
                <a:lnTo>
                  <a:pt x="15430" y="25958"/>
                </a:lnTo>
                <a:lnTo>
                  <a:pt x="0" y="66941"/>
                </a:lnTo>
                <a:lnTo>
                  <a:pt x="47663" y="66941"/>
                </a:lnTo>
                <a:lnTo>
                  <a:pt x="32083" y="25755"/>
                </a:lnTo>
                <a:lnTo>
                  <a:pt x="29722" y="19143"/>
                </a:lnTo>
                <a:lnTo>
                  <a:pt x="27620" y="12584"/>
                </a:lnTo>
                <a:lnTo>
                  <a:pt x="25735" y="6222"/>
                </a:lnTo>
                <a:lnTo>
                  <a:pt x="23952" y="0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79" name="object 54">
            <a:extLst>
              <a:ext uri="{FF2B5EF4-FFF2-40B4-BE49-F238E27FC236}">
                <a16:creationId xmlns:a16="http://schemas.microsoft.com/office/drawing/2014/main" id="{0EDD284C-B2A9-AB02-BBAB-6361F1245815}"/>
              </a:ext>
            </a:extLst>
          </p:cNvPr>
          <p:cNvSpPr>
            <a:spLocks/>
          </p:cNvSpPr>
          <p:nvPr/>
        </p:nvSpPr>
        <p:spPr bwMode="auto">
          <a:xfrm>
            <a:off x="7739063" y="3373438"/>
            <a:ext cx="2620962" cy="334962"/>
          </a:xfrm>
          <a:custGeom>
            <a:avLst/>
            <a:gdLst>
              <a:gd name="T0" fmla="*/ 2621203 w 2621279"/>
              <a:gd name="T1" fmla="*/ 237490 h 335279"/>
              <a:gd name="T2" fmla="*/ 197967 w 2621279"/>
              <a:gd name="T3" fmla="*/ 212090 h 335279"/>
              <a:gd name="T4" fmla="*/ 260784 w 2621279"/>
              <a:gd name="T5" fmla="*/ 181610 h 335279"/>
              <a:gd name="T6" fmla="*/ 198985 w 2621279"/>
              <a:gd name="T7" fmla="*/ 142240 h 335279"/>
              <a:gd name="T8" fmla="*/ 247256 w 2621279"/>
              <a:gd name="T9" fmla="*/ 90170 h 335279"/>
              <a:gd name="T10" fmla="*/ 223548 w 2621279"/>
              <a:gd name="T11" fmla="*/ 113030 h 335279"/>
              <a:gd name="T12" fmla="*/ 234081 w 2621279"/>
              <a:gd name="T13" fmla="*/ 148590 h 335279"/>
              <a:gd name="T14" fmla="*/ 288582 w 2621279"/>
              <a:gd name="T15" fmla="*/ 195580 h 335279"/>
              <a:gd name="T16" fmla="*/ 696010 w 2621279"/>
              <a:gd name="T17" fmla="*/ 237490 h 335279"/>
              <a:gd name="T18" fmla="*/ 271748 w 2621279"/>
              <a:gd name="T19" fmla="*/ 110490 h 335279"/>
              <a:gd name="T20" fmla="*/ 733564 w 2621279"/>
              <a:gd name="T21" fmla="*/ 215900 h 335279"/>
              <a:gd name="T22" fmla="*/ 696010 w 2621279"/>
              <a:gd name="T23" fmla="*/ 237490 h 335279"/>
              <a:gd name="T24" fmla="*/ 2621203 w 2621279"/>
              <a:gd name="T25" fmla="*/ 90170 h 335279"/>
              <a:gd name="T26" fmla="*/ 2088946 w 2621279"/>
              <a:gd name="T27" fmla="*/ 162560 h 335279"/>
              <a:gd name="T28" fmla="*/ 2621203 w 2621279"/>
              <a:gd name="T29" fmla="*/ 237490 h 335279"/>
              <a:gd name="T30" fmla="*/ 2621203 w 2621279"/>
              <a:gd name="T31" fmla="*/ 90170 h 335279"/>
              <a:gd name="T32" fmla="*/ 365061 w 2621279"/>
              <a:gd name="T33" fmla="*/ 179070 h 335279"/>
              <a:gd name="T34" fmla="*/ 508698 w 2621279"/>
              <a:gd name="T35" fmla="*/ 107950 h 335279"/>
              <a:gd name="T36" fmla="*/ 508698 w 2621279"/>
              <a:gd name="T37" fmla="*/ 219710 h 335279"/>
              <a:gd name="T38" fmla="*/ 640195 w 2621279"/>
              <a:gd name="T39" fmla="*/ 218440 h 335279"/>
              <a:gd name="T40" fmla="*/ 666860 w 2621279"/>
              <a:gd name="T41" fmla="*/ 95250 h 335279"/>
              <a:gd name="T42" fmla="*/ 854392 w 2621279"/>
              <a:gd name="T43" fmla="*/ 234950 h 335279"/>
              <a:gd name="T44" fmla="*/ 964971 w 2621279"/>
              <a:gd name="T45" fmla="*/ 234950 h 335279"/>
              <a:gd name="T46" fmla="*/ 1033449 w 2621279"/>
              <a:gd name="T47" fmla="*/ 234950 h 335279"/>
              <a:gd name="T48" fmla="*/ 1121498 w 2621279"/>
              <a:gd name="T49" fmla="*/ 219710 h 335279"/>
              <a:gd name="T50" fmla="*/ 1188135 w 2621279"/>
              <a:gd name="T51" fmla="*/ 92710 h 335279"/>
              <a:gd name="T52" fmla="*/ 1324292 w 2621279"/>
              <a:gd name="T53" fmla="*/ 107950 h 335279"/>
              <a:gd name="T54" fmla="*/ 1350810 w 2621279"/>
              <a:gd name="T55" fmla="*/ 104140 h 335279"/>
              <a:gd name="T56" fmla="*/ 1389735 w 2621279"/>
              <a:gd name="T57" fmla="*/ 234950 h 335279"/>
              <a:gd name="T58" fmla="*/ 1397241 w 2621279"/>
              <a:gd name="T59" fmla="*/ 92710 h 335279"/>
              <a:gd name="T60" fmla="*/ 1416735 w 2621279"/>
              <a:gd name="T61" fmla="*/ 219710 h 335279"/>
              <a:gd name="T62" fmla="*/ 1635505 w 2621279"/>
              <a:gd name="T63" fmla="*/ 190500 h 335279"/>
              <a:gd name="T64" fmla="*/ 1717598 w 2621279"/>
              <a:gd name="T65" fmla="*/ 92710 h 335279"/>
              <a:gd name="T66" fmla="*/ 1797900 w 2621279"/>
              <a:gd name="T67" fmla="*/ 109220 h 335279"/>
              <a:gd name="T68" fmla="*/ 1824418 w 2621279"/>
              <a:gd name="T69" fmla="*/ 92710 h 335279"/>
              <a:gd name="T70" fmla="*/ 1825586 w 2621279"/>
              <a:gd name="T71" fmla="*/ 234950 h 335279"/>
              <a:gd name="T72" fmla="*/ 1894560 w 2621279"/>
              <a:gd name="T73" fmla="*/ 234950 h 335279"/>
              <a:gd name="T74" fmla="*/ 1944319 w 2621279"/>
              <a:gd name="T75" fmla="*/ 165100 h 335279"/>
              <a:gd name="T76" fmla="*/ 2157196 w 2621279"/>
              <a:gd name="T77" fmla="*/ 115570 h 335279"/>
              <a:gd name="T78" fmla="*/ 2158149 w 2621279"/>
              <a:gd name="T79" fmla="*/ 234950 h 335279"/>
              <a:gd name="T80" fmla="*/ 2163638 w 2621279"/>
              <a:gd name="T81" fmla="*/ 127000 h 335279"/>
              <a:gd name="T82" fmla="*/ 2316784 w 2621279"/>
              <a:gd name="T83" fmla="*/ 234950 h 335279"/>
              <a:gd name="T84" fmla="*/ 2337219 w 2621279"/>
              <a:gd name="T85" fmla="*/ 107950 h 335279"/>
              <a:gd name="T86" fmla="*/ 2337219 w 2621279"/>
              <a:gd name="T87" fmla="*/ 219710 h 335279"/>
              <a:gd name="T88" fmla="*/ 261128 w 2621279"/>
              <a:gd name="T89" fmla="*/ 212090 h 335279"/>
              <a:gd name="T90" fmla="*/ 234581 w 2621279"/>
              <a:gd name="T91" fmla="*/ 222250 h 335279"/>
              <a:gd name="T92" fmla="*/ 675881 w 2621279"/>
              <a:gd name="T93" fmla="*/ 109220 h 335279"/>
              <a:gd name="T94" fmla="*/ 655399 w 2621279"/>
              <a:gd name="T95" fmla="*/ 205740 h 335279"/>
              <a:gd name="T96" fmla="*/ 726651 w 2621279"/>
              <a:gd name="T97" fmla="*/ 218440 h 335279"/>
              <a:gd name="T98" fmla="*/ 726709 w 2621279"/>
              <a:gd name="T99" fmla="*/ 109220 h 335279"/>
              <a:gd name="T100" fmla="*/ 2161197 w 2621279"/>
              <a:gd name="T101" fmla="*/ 92710 h 335279"/>
              <a:gd name="T102" fmla="*/ 2240318 w 2621279"/>
              <a:gd name="T103" fmla="*/ 210820 h 335279"/>
              <a:gd name="T104" fmla="*/ 2238434 w 2621279"/>
              <a:gd name="T105" fmla="*/ 153670 h 335279"/>
              <a:gd name="T106" fmla="*/ 405393 w 2621279"/>
              <a:gd name="T107" fmla="*/ 93980 h 335279"/>
              <a:gd name="T108" fmla="*/ 376808 w 2621279"/>
              <a:gd name="T109" fmla="*/ 179070 h 335279"/>
              <a:gd name="T110" fmla="*/ 700481 w 2621279"/>
              <a:gd name="T111" fmla="*/ 90170 h 335279"/>
              <a:gd name="T112" fmla="*/ 282244 w 2621279"/>
              <a:gd name="T113" fmla="*/ 97790 h 335279"/>
              <a:gd name="T114" fmla="*/ 357089 w 2621279"/>
              <a:gd name="T115" fmla="*/ 92710 h 335279"/>
              <a:gd name="T116" fmla="*/ 700481 w 2621279"/>
              <a:gd name="T117" fmla="*/ 90170 h 335279"/>
              <a:gd name="T118" fmla="*/ 733120 w 2621279"/>
              <a:gd name="T119" fmla="*/ 111760 h 335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21279"/>
              <a:gd name="T181" fmla="*/ 0 h 335279"/>
              <a:gd name="T182" fmla="*/ 2621279 w 2621279"/>
              <a:gd name="T183" fmla="*/ 335279 h 335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21279" h="335279">
                <a:moveTo>
                  <a:pt x="2621203" y="0"/>
                </a:moveTo>
                <a:lnTo>
                  <a:pt x="0" y="0"/>
                </a:lnTo>
                <a:lnTo>
                  <a:pt x="0" y="335280"/>
                </a:lnTo>
                <a:lnTo>
                  <a:pt x="2621203" y="335280"/>
                </a:lnTo>
                <a:lnTo>
                  <a:pt x="2621203" y="237490"/>
                </a:lnTo>
                <a:lnTo>
                  <a:pt x="233184" y="237490"/>
                </a:lnTo>
                <a:lnTo>
                  <a:pt x="210434" y="234950"/>
                </a:lnTo>
                <a:lnTo>
                  <a:pt x="200525" y="231140"/>
                </a:lnTo>
                <a:lnTo>
                  <a:pt x="192798" y="227330"/>
                </a:lnTo>
                <a:lnTo>
                  <a:pt x="197967" y="212090"/>
                </a:lnTo>
                <a:lnTo>
                  <a:pt x="261128" y="212090"/>
                </a:lnTo>
                <a:lnTo>
                  <a:pt x="265446" y="207010"/>
                </a:lnTo>
                <a:lnTo>
                  <a:pt x="267677" y="198120"/>
                </a:lnTo>
                <a:lnTo>
                  <a:pt x="266024" y="187960"/>
                </a:lnTo>
                <a:lnTo>
                  <a:pt x="260784" y="181610"/>
                </a:lnTo>
                <a:lnTo>
                  <a:pt x="251540" y="175260"/>
                </a:lnTo>
                <a:lnTo>
                  <a:pt x="237870" y="168910"/>
                </a:lnTo>
                <a:lnTo>
                  <a:pt x="220449" y="162560"/>
                </a:lnTo>
                <a:lnTo>
                  <a:pt x="207297" y="153670"/>
                </a:lnTo>
                <a:lnTo>
                  <a:pt x="198985" y="142240"/>
                </a:lnTo>
                <a:lnTo>
                  <a:pt x="196087" y="128270"/>
                </a:lnTo>
                <a:lnTo>
                  <a:pt x="199759" y="113030"/>
                </a:lnTo>
                <a:lnTo>
                  <a:pt x="210142" y="101600"/>
                </a:lnTo>
                <a:lnTo>
                  <a:pt x="226289" y="92710"/>
                </a:lnTo>
                <a:lnTo>
                  <a:pt x="247256" y="90170"/>
                </a:lnTo>
                <a:lnTo>
                  <a:pt x="2621203" y="90170"/>
                </a:lnTo>
                <a:lnTo>
                  <a:pt x="2621203" y="0"/>
                </a:lnTo>
                <a:close/>
              </a:path>
              <a:path w="2621279" h="335279">
                <a:moveTo>
                  <a:pt x="246570" y="105410"/>
                </a:moveTo>
                <a:lnTo>
                  <a:pt x="232790" y="107950"/>
                </a:lnTo>
                <a:lnTo>
                  <a:pt x="223548" y="113030"/>
                </a:lnTo>
                <a:lnTo>
                  <a:pt x="218359" y="119380"/>
                </a:lnTo>
                <a:lnTo>
                  <a:pt x="216738" y="127000"/>
                </a:lnTo>
                <a:lnTo>
                  <a:pt x="218585" y="135890"/>
                </a:lnTo>
                <a:lnTo>
                  <a:pt x="224286" y="142240"/>
                </a:lnTo>
                <a:lnTo>
                  <a:pt x="234081" y="148590"/>
                </a:lnTo>
                <a:lnTo>
                  <a:pt x="248208" y="153670"/>
                </a:lnTo>
                <a:lnTo>
                  <a:pt x="265806" y="161290"/>
                </a:lnTo>
                <a:lnTo>
                  <a:pt x="278430" y="170180"/>
                </a:lnTo>
                <a:lnTo>
                  <a:pt x="286036" y="181610"/>
                </a:lnTo>
                <a:lnTo>
                  <a:pt x="288582" y="195580"/>
                </a:lnTo>
                <a:lnTo>
                  <a:pt x="285173" y="212090"/>
                </a:lnTo>
                <a:lnTo>
                  <a:pt x="274875" y="224790"/>
                </a:lnTo>
                <a:lnTo>
                  <a:pt x="257581" y="233680"/>
                </a:lnTo>
                <a:lnTo>
                  <a:pt x="233184" y="237490"/>
                </a:lnTo>
                <a:lnTo>
                  <a:pt x="696010" y="237490"/>
                </a:lnTo>
                <a:lnTo>
                  <a:pt x="680492" y="234950"/>
                </a:lnTo>
                <a:lnTo>
                  <a:pt x="339953" y="234950"/>
                </a:lnTo>
                <a:lnTo>
                  <a:pt x="339953" y="111760"/>
                </a:lnTo>
                <a:lnTo>
                  <a:pt x="276618" y="111760"/>
                </a:lnTo>
                <a:lnTo>
                  <a:pt x="271748" y="110490"/>
                </a:lnTo>
                <a:lnTo>
                  <a:pt x="265014" y="107950"/>
                </a:lnTo>
                <a:lnTo>
                  <a:pt x="256569" y="106680"/>
                </a:lnTo>
                <a:lnTo>
                  <a:pt x="246570" y="105410"/>
                </a:lnTo>
                <a:close/>
              </a:path>
              <a:path w="2621279" h="335279">
                <a:moveTo>
                  <a:pt x="786815" y="215900"/>
                </a:moveTo>
                <a:lnTo>
                  <a:pt x="733564" y="215900"/>
                </a:lnTo>
                <a:lnTo>
                  <a:pt x="737793" y="229870"/>
                </a:lnTo>
                <a:lnTo>
                  <a:pt x="730806" y="232410"/>
                </a:lnTo>
                <a:lnTo>
                  <a:pt x="721307" y="234950"/>
                </a:lnTo>
                <a:lnTo>
                  <a:pt x="709606" y="236220"/>
                </a:lnTo>
                <a:lnTo>
                  <a:pt x="696010" y="237490"/>
                </a:lnTo>
                <a:lnTo>
                  <a:pt x="2015464" y="237490"/>
                </a:lnTo>
                <a:lnTo>
                  <a:pt x="2001090" y="234950"/>
                </a:lnTo>
                <a:lnTo>
                  <a:pt x="786815" y="234950"/>
                </a:lnTo>
                <a:lnTo>
                  <a:pt x="786815" y="215900"/>
                </a:lnTo>
                <a:close/>
              </a:path>
              <a:path w="2621279" h="335279">
                <a:moveTo>
                  <a:pt x="2621203" y="90170"/>
                </a:moveTo>
                <a:lnTo>
                  <a:pt x="2017814" y="90170"/>
                </a:lnTo>
                <a:lnTo>
                  <a:pt x="2047150" y="95250"/>
                </a:lnTo>
                <a:lnTo>
                  <a:pt x="2069577" y="110490"/>
                </a:lnTo>
                <a:lnTo>
                  <a:pt x="2083906" y="133350"/>
                </a:lnTo>
                <a:lnTo>
                  <a:pt x="2088946" y="162560"/>
                </a:lnTo>
                <a:lnTo>
                  <a:pt x="2083142" y="194310"/>
                </a:lnTo>
                <a:lnTo>
                  <a:pt x="2067345" y="218440"/>
                </a:lnTo>
                <a:lnTo>
                  <a:pt x="2043978" y="232410"/>
                </a:lnTo>
                <a:lnTo>
                  <a:pt x="2015464" y="237490"/>
                </a:lnTo>
                <a:lnTo>
                  <a:pt x="2621203" y="237490"/>
                </a:lnTo>
                <a:lnTo>
                  <a:pt x="2621203" y="234950"/>
                </a:lnTo>
                <a:lnTo>
                  <a:pt x="2138883" y="234950"/>
                </a:lnTo>
                <a:lnTo>
                  <a:pt x="2138883" y="92710"/>
                </a:lnTo>
                <a:lnTo>
                  <a:pt x="2621203" y="92710"/>
                </a:lnTo>
                <a:lnTo>
                  <a:pt x="2621203" y="90170"/>
                </a:lnTo>
                <a:close/>
              </a:path>
              <a:path w="2621279" h="335279">
                <a:moveTo>
                  <a:pt x="360375" y="177800"/>
                </a:moveTo>
                <a:lnTo>
                  <a:pt x="360375" y="234950"/>
                </a:lnTo>
                <a:lnTo>
                  <a:pt x="488276" y="234950"/>
                </a:lnTo>
                <a:lnTo>
                  <a:pt x="488276" y="179070"/>
                </a:lnTo>
                <a:lnTo>
                  <a:pt x="365061" y="179070"/>
                </a:lnTo>
                <a:lnTo>
                  <a:pt x="360375" y="177800"/>
                </a:lnTo>
                <a:close/>
              </a:path>
              <a:path w="2621279" h="335279">
                <a:moveTo>
                  <a:pt x="683671" y="92710"/>
                </a:moveTo>
                <a:lnTo>
                  <a:pt x="573735" y="92710"/>
                </a:lnTo>
                <a:lnTo>
                  <a:pt x="573735" y="107950"/>
                </a:lnTo>
                <a:lnTo>
                  <a:pt x="508698" y="107950"/>
                </a:lnTo>
                <a:lnTo>
                  <a:pt x="508698" y="152400"/>
                </a:lnTo>
                <a:lnTo>
                  <a:pt x="570217" y="152400"/>
                </a:lnTo>
                <a:lnTo>
                  <a:pt x="570217" y="167640"/>
                </a:lnTo>
                <a:lnTo>
                  <a:pt x="508698" y="167640"/>
                </a:lnTo>
                <a:lnTo>
                  <a:pt x="508698" y="219710"/>
                </a:lnTo>
                <a:lnTo>
                  <a:pt x="577253" y="219710"/>
                </a:lnTo>
                <a:lnTo>
                  <a:pt x="577253" y="234950"/>
                </a:lnTo>
                <a:lnTo>
                  <a:pt x="680492" y="234950"/>
                </a:lnTo>
                <a:lnTo>
                  <a:pt x="664974" y="232410"/>
                </a:lnTo>
                <a:lnTo>
                  <a:pt x="640195" y="218440"/>
                </a:lnTo>
                <a:lnTo>
                  <a:pt x="623782" y="195580"/>
                </a:lnTo>
                <a:lnTo>
                  <a:pt x="617842" y="165100"/>
                </a:lnTo>
                <a:lnTo>
                  <a:pt x="623851" y="134620"/>
                </a:lnTo>
                <a:lnTo>
                  <a:pt x="640754" y="110490"/>
                </a:lnTo>
                <a:lnTo>
                  <a:pt x="666860" y="95250"/>
                </a:lnTo>
                <a:lnTo>
                  <a:pt x="683671" y="92710"/>
                </a:lnTo>
                <a:close/>
              </a:path>
              <a:path w="2621279" h="335279">
                <a:moveTo>
                  <a:pt x="908151" y="92710"/>
                </a:moveTo>
                <a:lnTo>
                  <a:pt x="807237" y="92710"/>
                </a:lnTo>
                <a:lnTo>
                  <a:pt x="807237" y="234950"/>
                </a:lnTo>
                <a:lnTo>
                  <a:pt x="854392" y="234950"/>
                </a:lnTo>
                <a:lnTo>
                  <a:pt x="908151" y="92710"/>
                </a:lnTo>
                <a:close/>
              </a:path>
              <a:path w="2621279" h="335279">
                <a:moveTo>
                  <a:pt x="948067" y="190500"/>
                </a:moveTo>
                <a:lnTo>
                  <a:pt x="891971" y="190500"/>
                </a:lnTo>
                <a:lnTo>
                  <a:pt x="875525" y="234950"/>
                </a:lnTo>
                <a:lnTo>
                  <a:pt x="964971" y="234950"/>
                </a:lnTo>
                <a:lnTo>
                  <a:pt x="948067" y="190500"/>
                </a:lnTo>
                <a:close/>
              </a:path>
              <a:path w="2621279" h="335279">
                <a:moveTo>
                  <a:pt x="1033449" y="92710"/>
                </a:moveTo>
                <a:lnTo>
                  <a:pt x="932814" y="92710"/>
                </a:lnTo>
                <a:lnTo>
                  <a:pt x="986802" y="234950"/>
                </a:lnTo>
                <a:lnTo>
                  <a:pt x="1033449" y="234950"/>
                </a:lnTo>
                <a:lnTo>
                  <a:pt x="1033449" y="92710"/>
                </a:lnTo>
                <a:close/>
              </a:path>
              <a:path w="2621279" h="335279">
                <a:moveTo>
                  <a:pt x="1167714" y="92710"/>
                </a:moveTo>
                <a:lnTo>
                  <a:pt x="1053884" y="92710"/>
                </a:lnTo>
                <a:lnTo>
                  <a:pt x="1053884" y="219710"/>
                </a:lnTo>
                <a:lnTo>
                  <a:pt x="1121498" y="219710"/>
                </a:lnTo>
                <a:lnTo>
                  <a:pt x="1121498" y="234950"/>
                </a:lnTo>
                <a:lnTo>
                  <a:pt x="1167714" y="234950"/>
                </a:lnTo>
                <a:lnTo>
                  <a:pt x="1167714" y="92710"/>
                </a:lnTo>
                <a:close/>
              </a:path>
              <a:path w="2621279" h="335279">
                <a:moveTo>
                  <a:pt x="1243990" y="92710"/>
                </a:moveTo>
                <a:lnTo>
                  <a:pt x="1188135" y="92710"/>
                </a:lnTo>
                <a:lnTo>
                  <a:pt x="1188135" y="234950"/>
                </a:lnTo>
                <a:lnTo>
                  <a:pt x="1236484" y="234950"/>
                </a:lnTo>
                <a:lnTo>
                  <a:pt x="1236484" y="223520"/>
                </a:lnTo>
                <a:lnTo>
                  <a:pt x="1324292" y="109220"/>
                </a:lnTo>
                <a:lnTo>
                  <a:pt x="1324292" y="107950"/>
                </a:lnTo>
                <a:lnTo>
                  <a:pt x="1243990" y="107950"/>
                </a:lnTo>
                <a:lnTo>
                  <a:pt x="1243990" y="92710"/>
                </a:lnTo>
                <a:close/>
              </a:path>
              <a:path w="2621279" h="335279">
                <a:moveTo>
                  <a:pt x="1397241" y="92710"/>
                </a:moveTo>
                <a:lnTo>
                  <a:pt x="1350810" y="92710"/>
                </a:lnTo>
                <a:lnTo>
                  <a:pt x="1350810" y="104140"/>
                </a:lnTo>
                <a:lnTo>
                  <a:pt x="1263472" y="218440"/>
                </a:lnTo>
                <a:lnTo>
                  <a:pt x="1263472" y="219710"/>
                </a:lnTo>
                <a:lnTo>
                  <a:pt x="1351978" y="219710"/>
                </a:lnTo>
                <a:lnTo>
                  <a:pt x="1351978" y="234950"/>
                </a:lnTo>
                <a:lnTo>
                  <a:pt x="1389735" y="234950"/>
                </a:lnTo>
                <a:lnTo>
                  <a:pt x="1389735" y="223520"/>
                </a:lnTo>
                <a:lnTo>
                  <a:pt x="1477543" y="109220"/>
                </a:lnTo>
                <a:lnTo>
                  <a:pt x="1477543" y="107950"/>
                </a:lnTo>
                <a:lnTo>
                  <a:pt x="1397241" y="107950"/>
                </a:lnTo>
                <a:lnTo>
                  <a:pt x="1397241" y="92710"/>
                </a:lnTo>
                <a:close/>
              </a:path>
              <a:path w="2621279" h="335279">
                <a:moveTo>
                  <a:pt x="1595577" y="92710"/>
                </a:moveTo>
                <a:lnTo>
                  <a:pt x="1504060" y="92710"/>
                </a:lnTo>
                <a:lnTo>
                  <a:pt x="1504060" y="104140"/>
                </a:lnTo>
                <a:lnTo>
                  <a:pt x="1416735" y="218440"/>
                </a:lnTo>
                <a:lnTo>
                  <a:pt x="1416735" y="219710"/>
                </a:lnTo>
                <a:lnTo>
                  <a:pt x="1505242" y="219710"/>
                </a:lnTo>
                <a:lnTo>
                  <a:pt x="1505242" y="234950"/>
                </a:lnTo>
                <a:lnTo>
                  <a:pt x="1541830" y="234950"/>
                </a:lnTo>
                <a:lnTo>
                  <a:pt x="1595577" y="92710"/>
                </a:lnTo>
                <a:close/>
              </a:path>
              <a:path w="2621279" h="335279">
                <a:moveTo>
                  <a:pt x="1635505" y="190500"/>
                </a:moveTo>
                <a:lnTo>
                  <a:pt x="1579384" y="190500"/>
                </a:lnTo>
                <a:lnTo>
                  <a:pt x="1562938" y="234950"/>
                </a:lnTo>
                <a:lnTo>
                  <a:pt x="1652396" y="234950"/>
                </a:lnTo>
                <a:lnTo>
                  <a:pt x="1635505" y="190500"/>
                </a:lnTo>
                <a:close/>
              </a:path>
              <a:path w="2621279" h="335279">
                <a:moveTo>
                  <a:pt x="1717598" y="92710"/>
                </a:moveTo>
                <a:lnTo>
                  <a:pt x="1620227" y="92710"/>
                </a:lnTo>
                <a:lnTo>
                  <a:pt x="1674228" y="234950"/>
                </a:lnTo>
                <a:lnTo>
                  <a:pt x="1710093" y="234950"/>
                </a:lnTo>
                <a:lnTo>
                  <a:pt x="1710093" y="223520"/>
                </a:lnTo>
                <a:lnTo>
                  <a:pt x="1797900" y="109220"/>
                </a:lnTo>
                <a:lnTo>
                  <a:pt x="1797900" y="107950"/>
                </a:lnTo>
                <a:lnTo>
                  <a:pt x="1717598" y="107950"/>
                </a:lnTo>
                <a:lnTo>
                  <a:pt x="1717598" y="92710"/>
                </a:lnTo>
                <a:close/>
              </a:path>
              <a:path w="2621279" h="335279">
                <a:moveTo>
                  <a:pt x="1874151" y="92710"/>
                </a:moveTo>
                <a:lnTo>
                  <a:pt x="1824418" y="92710"/>
                </a:lnTo>
                <a:lnTo>
                  <a:pt x="1824418" y="104140"/>
                </a:lnTo>
                <a:lnTo>
                  <a:pt x="1737080" y="218440"/>
                </a:lnTo>
                <a:lnTo>
                  <a:pt x="1737080" y="219710"/>
                </a:lnTo>
                <a:lnTo>
                  <a:pt x="1825586" y="219710"/>
                </a:lnTo>
                <a:lnTo>
                  <a:pt x="1825586" y="234950"/>
                </a:lnTo>
                <a:lnTo>
                  <a:pt x="1874151" y="234950"/>
                </a:lnTo>
                <a:lnTo>
                  <a:pt x="1874151" y="92710"/>
                </a:lnTo>
                <a:close/>
              </a:path>
              <a:path w="2621279" h="335279">
                <a:moveTo>
                  <a:pt x="2003156" y="92710"/>
                </a:moveTo>
                <a:lnTo>
                  <a:pt x="1894560" y="92710"/>
                </a:lnTo>
                <a:lnTo>
                  <a:pt x="1894560" y="234950"/>
                </a:lnTo>
                <a:lnTo>
                  <a:pt x="2001090" y="234950"/>
                </a:lnTo>
                <a:lnTo>
                  <a:pt x="1986715" y="232410"/>
                </a:lnTo>
                <a:lnTo>
                  <a:pt x="1964218" y="217170"/>
                </a:lnTo>
                <a:lnTo>
                  <a:pt x="1949558" y="194310"/>
                </a:lnTo>
                <a:lnTo>
                  <a:pt x="1944319" y="165100"/>
                </a:lnTo>
                <a:lnTo>
                  <a:pt x="1949859" y="134620"/>
                </a:lnTo>
                <a:lnTo>
                  <a:pt x="1965217" y="110490"/>
                </a:lnTo>
                <a:lnTo>
                  <a:pt x="1988499" y="95250"/>
                </a:lnTo>
                <a:lnTo>
                  <a:pt x="2003156" y="92710"/>
                </a:lnTo>
                <a:close/>
              </a:path>
              <a:path w="2621279" h="335279">
                <a:moveTo>
                  <a:pt x="2157196" y="115570"/>
                </a:moveTo>
                <a:lnTo>
                  <a:pt x="2156498" y="115570"/>
                </a:lnTo>
                <a:lnTo>
                  <a:pt x="2157248" y="128270"/>
                </a:lnTo>
                <a:lnTo>
                  <a:pt x="2157761" y="142240"/>
                </a:lnTo>
                <a:lnTo>
                  <a:pt x="2158055" y="157480"/>
                </a:lnTo>
                <a:lnTo>
                  <a:pt x="2158149" y="234950"/>
                </a:lnTo>
                <a:lnTo>
                  <a:pt x="2237028" y="234950"/>
                </a:lnTo>
                <a:lnTo>
                  <a:pt x="2186800" y="162560"/>
                </a:lnTo>
                <a:lnTo>
                  <a:pt x="2178636" y="151130"/>
                </a:lnTo>
                <a:lnTo>
                  <a:pt x="2170850" y="138430"/>
                </a:lnTo>
                <a:lnTo>
                  <a:pt x="2163638" y="127000"/>
                </a:lnTo>
                <a:lnTo>
                  <a:pt x="2157196" y="115570"/>
                </a:lnTo>
                <a:close/>
              </a:path>
              <a:path w="2621279" h="335279">
                <a:moveTo>
                  <a:pt x="2316784" y="92710"/>
                </a:moveTo>
                <a:lnTo>
                  <a:pt x="2257691" y="92710"/>
                </a:lnTo>
                <a:lnTo>
                  <a:pt x="2257691" y="234950"/>
                </a:lnTo>
                <a:lnTo>
                  <a:pt x="2316784" y="234950"/>
                </a:lnTo>
                <a:lnTo>
                  <a:pt x="2316784" y="92710"/>
                </a:lnTo>
                <a:close/>
              </a:path>
              <a:path w="2621279" h="335279">
                <a:moveTo>
                  <a:pt x="2621203" y="92710"/>
                </a:moveTo>
                <a:lnTo>
                  <a:pt x="2402243" y="92710"/>
                </a:lnTo>
                <a:lnTo>
                  <a:pt x="2402243" y="107950"/>
                </a:lnTo>
                <a:lnTo>
                  <a:pt x="2337219" y="107950"/>
                </a:lnTo>
                <a:lnTo>
                  <a:pt x="2337219" y="152400"/>
                </a:lnTo>
                <a:lnTo>
                  <a:pt x="2398725" y="152400"/>
                </a:lnTo>
                <a:lnTo>
                  <a:pt x="2398725" y="167640"/>
                </a:lnTo>
                <a:lnTo>
                  <a:pt x="2337219" y="167640"/>
                </a:lnTo>
                <a:lnTo>
                  <a:pt x="2337219" y="219710"/>
                </a:lnTo>
                <a:lnTo>
                  <a:pt x="2405760" y="219710"/>
                </a:lnTo>
                <a:lnTo>
                  <a:pt x="2405760" y="234950"/>
                </a:lnTo>
                <a:lnTo>
                  <a:pt x="2621203" y="234950"/>
                </a:lnTo>
                <a:lnTo>
                  <a:pt x="2621203" y="92710"/>
                </a:lnTo>
                <a:close/>
              </a:path>
              <a:path w="2621279" h="335279">
                <a:moveTo>
                  <a:pt x="261128" y="212090"/>
                </a:moveTo>
                <a:lnTo>
                  <a:pt x="197967" y="212090"/>
                </a:lnTo>
                <a:lnTo>
                  <a:pt x="205572" y="215900"/>
                </a:lnTo>
                <a:lnTo>
                  <a:pt x="214431" y="218440"/>
                </a:lnTo>
                <a:lnTo>
                  <a:pt x="224211" y="220980"/>
                </a:lnTo>
                <a:lnTo>
                  <a:pt x="234581" y="222250"/>
                </a:lnTo>
                <a:lnTo>
                  <a:pt x="248571" y="219710"/>
                </a:lnTo>
                <a:lnTo>
                  <a:pt x="258968" y="214630"/>
                </a:lnTo>
                <a:lnTo>
                  <a:pt x="261128" y="212090"/>
                </a:lnTo>
                <a:close/>
              </a:path>
              <a:path w="2621279" h="335279">
                <a:moveTo>
                  <a:pt x="701179" y="105410"/>
                </a:moveTo>
                <a:lnTo>
                  <a:pt x="675881" y="109220"/>
                </a:lnTo>
                <a:lnTo>
                  <a:pt x="656394" y="120650"/>
                </a:lnTo>
                <a:lnTo>
                  <a:pt x="643863" y="139700"/>
                </a:lnTo>
                <a:lnTo>
                  <a:pt x="639432" y="163830"/>
                </a:lnTo>
                <a:lnTo>
                  <a:pt x="643520" y="187960"/>
                </a:lnTo>
                <a:lnTo>
                  <a:pt x="655399" y="205740"/>
                </a:lnTo>
                <a:lnTo>
                  <a:pt x="674493" y="217170"/>
                </a:lnTo>
                <a:lnTo>
                  <a:pt x="700227" y="220980"/>
                </a:lnTo>
                <a:lnTo>
                  <a:pt x="709540" y="220980"/>
                </a:lnTo>
                <a:lnTo>
                  <a:pt x="718496" y="219710"/>
                </a:lnTo>
                <a:lnTo>
                  <a:pt x="726651" y="218440"/>
                </a:lnTo>
                <a:lnTo>
                  <a:pt x="733564" y="215900"/>
                </a:lnTo>
                <a:lnTo>
                  <a:pt x="786815" y="215900"/>
                </a:lnTo>
                <a:lnTo>
                  <a:pt x="786815" y="111760"/>
                </a:lnTo>
                <a:lnTo>
                  <a:pt x="733120" y="111760"/>
                </a:lnTo>
                <a:lnTo>
                  <a:pt x="726709" y="109220"/>
                </a:lnTo>
                <a:lnTo>
                  <a:pt x="719174" y="107950"/>
                </a:lnTo>
                <a:lnTo>
                  <a:pt x="710626" y="106680"/>
                </a:lnTo>
                <a:lnTo>
                  <a:pt x="701179" y="105410"/>
                </a:lnTo>
                <a:close/>
              </a:path>
              <a:path w="2621279" h="335279">
                <a:moveTo>
                  <a:pt x="2238425" y="92710"/>
                </a:moveTo>
                <a:lnTo>
                  <a:pt x="2161197" y="92710"/>
                </a:lnTo>
                <a:lnTo>
                  <a:pt x="2211895" y="165100"/>
                </a:lnTo>
                <a:lnTo>
                  <a:pt x="2220229" y="176530"/>
                </a:lnTo>
                <a:lnTo>
                  <a:pt x="2227687" y="187960"/>
                </a:lnTo>
                <a:lnTo>
                  <a:pt x="2234355" y="199390"/>
                </a:lnTo>
                <a:lnTo>
                  <a:pt x="2240318" y="210820"/>
                </a:lnTo>
                <a:lnTo>
                  <a:pt x="2240787" y="210820"/>
                </a:lnTo>
                <a:lnTo>
                  <a:pt x="2239620" y="196850"/>
                </a:lnTo>
                <a:lnTo>
                  <a:pt x="2238897" y="182880"/>
                </a:lnTo>
                <a:lnTo>
                  <a:pt x="2238559" y="168910"/>
                </a:lnTo>
                <a:lnTo>
                  <a:pt x="2238434" y="153670"/>
                </a:lnTo>
                <a:lnTo>
                  <a:pt x="2238425" y="92710"/>
                </a:lnTo>
                <a:close/>
              </a:path>
              <a:path w="2621279" h="335279">
                <a:moveTo>
                  <a:pt x="692076" y="91440"/>
                </a:moveTo>
                <a:lnTo>
                  <a:pt x="379158" y="91440"/>
                </a:lnTo>
                <a:lnTo>
                  <a:pt x="393289" y="92710"/>
                </a:lnTo>
                <a:lnTo>
                  <a:pt x="405393" y="93980"/>
                </a:lnTo>
                <a:lnTo>
                  <a:pt x="436444" y="124460"/>
                </a:lnTo>
                <a:lnTo>
                  <a:pt x="437387" y="133350"/>
                </a:lnTo>
                <a:lnTo>
                  <a:pt x="436602" y="142240"/>
                </a:lnTo>
                <a:lnTo>
                  <a:pt x="404429" y="175260"/>
                </a:lnTo>
                <a:lnTo>
                  <a:pt x="376808" y="179070"/>
                </a:lnTo>
                <a:lnTo>
                  <a:pt x="488276" y="179070"/>
                </a:lnTo>
                <a:lnTo>
                  <a:pt x="488276" y="92710"/>
                </a:lnTo>
                <a:lnTo>
                  <a:pt x="683671" y="92710"/>
                </a:lnTo>
                <a:lnTo>
                  <a:pt x="692076" y="91440"/>
                </a:lnTo>
                <a:close/>
              </a:path>
              <a:path w="2621279" h="335279">
                <a:moveTo>
                  <a:pt x="700481" y="90170"/>
                </a:moveTo>
                <a:lnTo>
                  <a:pt x="247256" y="90170"/>
                </a:lnTo>
                <a:lnTo>
                  <a:pt x="258570" y="91440"/>
                </a:lnTo>
                <a:lnTo>
                  <a:pt x="268189" y="92710"/>
                </a:lnTo>
                <a:lnTo>
                  <a:pt x="276088" y="93980"/>
                </a:lnTo>
                <a:lnTo>
                  <a:pt x="282244" y="97790"/>
                </a:lnTo>
                <a:lnTo>
                  <a:pt x="276618" y="111760"/>
                </a:lnTo>
                <a:lnTo>
                  <a:pt x="339953" y="111760"/>
                </a:lnTo>
                <a:lnTo>
                  <a:pt x="339953" y="93980"/>
                </a:lnTo>
                <a:lnTo>
                  <a:pt x="347926" y="92710"/>
                </a:lnTo>
                <a:lnTo>
                  <a:pt x="357089" y="92710"/>
                </a:lnTo>
                <a:lnTo>
                  <a:pt x="367485" y="91440"/>
                </a:lnTo>
                <a:lnTo>
                  <a:pt x="692076" y="91440"/>
                </a:lnTo>
                <a:lnTo>
                  <a:pt x="700481" y="90170"/>
                </a:lnTo>
                <a:close/>
              </a:path>
              <a:path w="2621279" h="335279">
                <a:moveTo>
                  <a:pt x="2017814" y="90170"/>
                </a:moveTo>
                <a:lnTo>
                  <a:pt x="700481" y="90170"/>
                </a:lnTo>
                <a:lnTo>
                  <a:pt x="713907" y="91440"/>
                </a:lnTo>
                <a:lnTo>
                  <a:pt x="724631" y="92710"/>
                </a:lnTo>
                <a:lnTo>
                  <a:pt x="732672" y="93980"/>
                </a:lnTo>
                <a:lnTo>
                  <a:pt x="738047" y="96520"/>
                </a:lnTo>
                <a:lnTo>
                  <a:pt x="733120" y="111760"/>
                </a:lnTo>
                <a:lnTo>
                  <a:pt x="786815" y="111760"/>
                </a:lnTo>
                <a:lnTo>
                  <a:pt x="786815" y="92710"/>
                </a:lnTo>
                <a:lnTo>
                  <a:pt x="2003156" y="92710"/>
                </a:lnTo>
                <a:lnTo>
                  <a:pt x="2017814" y="90170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80" name="object 55">
            <a:extLst>
              <a:ext uri="{FF2B5EF4-FFF2-40B4-BE49-F238E27FC236}">
                <a16:creationId xmlns:a16="http://schemas.microsoft.com/office/drawing/2014/main" id="{011756ED-FFA1-4DAB-E400-116E4E4F6FD2}"/>
              </a:ext>
            </a:extLst>
          </p:cNvPr>
          <p:cNvSpPr>
            <a:spLocks/>
          </p:cNvSpPr>
          <p:nvPr/>
        </p:nvSpPr>
        <p:spPr bwMode="auto">
          <a:xfrm>
            <a:off x="8099425" y="3478213"/>
            <a:ext cx="57150" cy="58737"/>
          </a:xfrm>
          <a:custGeom>
            <a:avLst/>
            <a:gdLst>
              <a:gd name="T0" fmla="*/ 19253 w 57150"/>
              <a:gd name="T1" fmla="*/ 0 h 58420"/>
              <a:gd name="T2" fmla="*/ 10337 w 57150"/>
              <a:gd name="T3" fmla="*/ 0 h 58420"/>
              <a:gd name="T4" fmla="*/ 3530 w 57150"/>
              <a:gd name="T5" fmla="*/ 635 h 58420"/>
              <a:gd name="T6" fmla="*/ 0 w 57150"/>
              <a:gd name="T7" fmla="*/ 1485 h 58420"/>
              <a:gd name="T8" fmla="*/ 0 w 57150"/>
              <a:gd name="T9" fmla="*/ 56807 h 58420"/>
              <a:gd name="T10" fmla="*/ 4470 w 57150"/>
              <a:gd name="T11" fmla="*/ 57861 h 58420"/>
              <a:gd name="T12" fmla="*/ 10096 w 57150"/>
              <a:gd name="T13" fmla="*/ 58280 h 58420"/>
              <a:gd name="T14" fmla="*/ 16916 w 57150"/>
              <a:gd name="T15" fmla="*/ 58280 h 58420"/>
              <a:gd name="T16" fmla="*/ 33513 w 57150"/>
              <a:gd name="T17" fmla="*/ 56290 h 58420"/>
              <a:gd name="T18" fmla="*/ 45991 w 57150"/>
              <a:gd name="T19" fmla="*/ 50441 h 58420"/>
              <a:gd name="T20" fmla="*/ 53847 w 57150"/>
              <a:gd name="T21" fmla="*/ 40910 h 58420"/>
              <a:gd name="T22" fmla="*/ 56578 w 57150"/>
              <a:gd name="T23" fmla="*/ 27876 h 58420"/>
              <a:gd name="T24" fmla="*/ 53914 w 57150"/>
              <a:gd name="T25" fmla="*/ 15591 h 58420"/>
              <a:gd name="T26" fmla="*/ 46364 w 57150"/>
              <a:gd name="T27" fmla="*/ 6889 h 58420"/>
              <a:gd name="T28" fmla="*/ 34590 w 57150"/>
              <a:gd name="T29" fmla="*/ 1712 h 58420"/>
              <a:gd name="T30" fmla="*/ 19253 w 57150"/>
              <a:gd name="T31" fmla="*/ 0 h 584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150"/>
              <a:gd name="T49" fmla="*/ 0 h 58420"/>
              <a:gd name="T50" fmla="*/ 57150 w 57150"/>
              <a:gd name="T51" fmla="*/ 58420 h 584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150" h="58420">
                <a:moveTo>
                  <a:pt x="19253" y="0"/>
                </a:moveTo>
                <a:lnTo>
                  <a:pt x="10337" y="0"/>
                </a:lnTo>
                <a:lnTo>
                  <a:pt x="3530" y="635"/>
                </a:lnTo>
                <a:lnTo>
                  <a:pt x="0" y="1485"/>
                </a:lnTo>
                <a:lnTo>
                  <a:pt x="0" y="56807"/>
                </a:lnTo>
                <a:lnTo>
                  <a:pt x="4470" y="57861"/>
                </a:lnTo>
                <a:lnTo>
                  <a:pt x="10096" y="58280"/>
                </a:lnTo>
                <a:lnTo>
                  <a:pt x="16916" y="58280"/>
                </a:lnTo>
                <a:lnTo>
                  <a:pt x="33513" y="56290"/>
                </a:lnTo>
                <a:lnTo>
                  <a:pt x="45991" y="50441"/>
                </a:lnTo>
                <a:lnTo>
                  <a:pt x="53847" y="40910"/>
                </a:lnTo>
                <a:lnTo>
                  <a:pt x="56578" y="27876"/>
                </a:lnTo>
                <a:lnTo>
                  <a:pt x="53914" y="15591"/>
                </a:lnTo>
                <a:lnTo>
                  <a:pt x="46364" y="6889"/>
                </a:lnTo>
                <a:lnTo>
                  <a:pt x="34590" y="1712"/>
                </a:lnTo>
                <a:lnTo>
                  <a:pt x="19253" y="0"/>
                </a:lnTo>
                <a:close/>
              </a:path>
            </a:pathLst>
          </a:custGeom>
          <a:solidFill>
            <a:srgbClr val="A1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81" name="object 56">
            <a:extLst>
              <a:ext uri="{FF2B5EF4-FFF2-40B4-BE49-F238E27FC236}">
                <a16:creationId xmlns:a16="http://schemas.microsoft.com/office/drawing/2014/main" id="{9A0A9823-91AF-8AE3-57FA-33559E9E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912813"/>
            <a:ext cx="19256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7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it-IT" altLang="it-IT" sz="800" b="1" dirty="0">
                <a:solidFill>
                  <a:srgbClr val="12100B"/>
                </a:solidFill>
              </a:rPr>
              <a:t>Prof. Dott. Maurizio Pimpinella</a:t>
            </a:r>
            <a:endParaRPr lang="it-IT" altLang="it-IT" sz="800" dirty="0"/>
          </a:p>
          <a:p>
            <a:pPr eaLnBrk="1" hangingPunct="1">
              <a:lnSpc>
                <a:spcPts val="1000"/>
              </a:lnSpc>
              <a:spcBef>
                <a:spcPts val="25"/>
              </a:spcBef>
            </a:pPr>
            <a:r>
              <a:rPr lang="it-IT" altLang="it-IT" sz="600" i="1" dirty="0">
                <a:solidFill>
                  <a:srgbClr val="1D1D1B"/>
                </a:solidFill>
              </a:rPr>
              <a:t>Presidente Associazione Italiana Prestatori Servizi di  Pagamento (A.P.S.P.).</a:t>
            </a:r>
            <a:endParaRPr lang="it-IT" altLang="it-IT" sz="600" dirty="0"/>
          </a:p>
          <a:p>
            <a:pPr eaLnBrk="1" hangingPunct="1"/>
            <a:r>
              <a:rPr lang="it-IT" altLang="it-IT" sz="800" i="1" dirty="0">
                <a:solidFill>
                  <a:srgbClr val="1D1D1B"/>
                </a:solidFill>
              </a:rPr>
              <a:t>Roma - Milano</a:t>
            </a:r>
            <a:endParaRPr lang="it-IT" altLang="it-IT" sz="800" dirty="0"/>
          </a:p>
        </p:txBody>
      </p:sp>
      <p:sp>
        <p:nvSpPr>
          <p:cNvPr id="2084" name="object 59">
            <a:extLst>
              <a:ext uri="{FF2B5EF4-FFF2-40B4-BE49-F238E27FC236}">
                <a16:creationId xmlns:a16="http://schemas.microsoft.com/office/drawing/2014/main" id="{21DBA5AE-389C-15E6-6800-6AC60F84F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748310"/>
            <a:ext cx="1295400" cy="8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7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endParaRPr lang="it-IT" altLang="it-IT" sz="800" b="1" dirty="0">
              <a:solidFill>
                <a:srgbClr val="12100B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it-IT" altLang="it-IT" sz="800" b="1" dirty="0">
              <a:solidFill>
                <a:srgbClr val="12100B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lang="it-IT" altLang="it-IT" sz="800" b="1" dirty="0">
                <a:solidFill>
                  <a:srgbClr val="12100B"/>
                </a:solidFill>
              </a:rPr>
              <a:t>Prof. Giovanni Castaldi</a:t>
            </a:r>
            <a:endParaRPr lang="it-IT" altLang="it-IT" sz="800" dirty="0"/>
          </a:p>
          <a:p>
            <a:pPr eaLnBrk="1" hangingPunct="1">
              <a:lnSpc>
                <a:spcPts val="1000"/>
              </a:lnSpc>
              <a:spcBef>
                <a:spcPts val="25"/>
              </a:spcBef>
            </a:pPr>
            <a:r>
              <a:rPr lang="it-IT" altLang="it-IT" sz="600" i="1" dirty="0">
                <a:solidFill>
                  <a:srgbClr val="1D1D1B"/>
                </a:solidFill>
              </a:rPr>
              <a:t>.Già Direttore UIF – Banca d’Italia </a:t>
            </a:r>
          </a:p>
          <a:p>
            <a:pPr eaLnBrk="1" hangingPunct="1">
              <a:lnSpc>
                <a:spcPts val="1000"/>
              </a:lnSpc>
              <a:spcBef>
                <a:spcPts val="25"/>
              </a:spcBef>
            </a:pPr>
            <a:r>
              <a:rPr lang="it-IT" altLang="it-IT" sz="600" i="1" dirty="0">
                <a:solidFill>
                  <a:srgbClr val="1D1D1B"/>
                </a:solidFill>
              </a:rPr>
              <a:t>.</a:t>
            </a:r>
          </a:p>
          <a:p>
            <a:pPr eaLnBrk="1" hangingPunct="1">
              <a:lnSpc>
                <a:spcPts val="1000"/>
              </a:lnSpc>
              <a:spcBef>
                <a:spcPts val="25"/>
              </a:spcBef>
            </a:pPr>
            <a:r>
              <a:rPr lang="it-IT" altLang="it-IT" sz="800" i="1" dirty="0">
                <a:solidFill>
                  <a:srgbClr val="1D1D1B"/>
                </a:solidFill>
              </a:rPr>
              <a:t>Roma</a:t>
            </a:r>
            <a:endParaRPr lang="it-IT" altLang="it-IT" sz="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27DD7B-D7F4-88D4-3116-A2D31C8A7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1" y="369887"/>
            <a:ext cx="7010398" cy="1394956"/>
          </a:xfrm>
          <a:prstGeom prst="rect">
            <a:avLst/>
          </a:prstGeom>
        </p:spPr>
      </p:pic>
      <p:pic>
        <p:nvPicPr>
          <p:cNvPr id="6" name="Immagine 5" descr="Immagine che contiene persona, tavolo, uomo, tuta&#10;&#10;Descrizione generata automaticamente">
            <a:extLst>
              <a:ext uri="{FF2B5EF4-FFF2-40B4-BE49-F238E27FC236}">
                <a16:creationId xmlns:a16="http://schemas.microsoft.com/office/drawing/2014/main" id="{7B10C82B-ADE4-3681-DDB0-AF9DB8C08A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6594" b="15513"/>
          <a:stretch/>
        </p:blipFill>
        <p:spPr>
          <a:xfrm>
            <a:off x="235085" y="4002128"/>
            <a:ext cx="466178" cy="572906"/>
          </a:xfrm>
          <a:prstGeom prst="rect">
            <a:avLst/>
          </a:prstGeom>
        </p:spPr>
      </p:pic>
      <p:pic>
        <p:nvPicPr>
          <p:cNvPr id="8" name="Immagine 7" descr="Immagine che contiene uomo, persona, tuta, abbigliamento&#10;&#10;Descrizione generata automaticamente">
            <a:extLst>
              <a:ext uri="{FF2B5EF4-FFF2-40B4-BE49-F238E27FC236}">
                <a16:creationId xmlns:a16="http://schemas.microsoft.com/office/drawing/2014/main" id="{5CFAE394-CFB3-8A97-E17E-F6ADA1ED1E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r="33313"/>
          <a:stretch/>
        </p:blipFill>
        <p:spPr>
          <a:xfrm>
            <a:off x="301625" y="893397"/>
            <a:ext cx="427421" cy="633569"/>
          </a:xfrm>
          <a:prstGeom prst="rect">
            <a:avLst/>
          </a:prstGeom>
        </p:spPr>
      </p:pic>
      <p:sp>
        <p:nvSpPr>
          <p:cNvPr id="9" name="object 30">
            <a:extLst>
              <a:ext uri="{FF2B5EF4-FFF2-40B4-BE49-F238E27FC236}">
                <a16:creationId xmlns:a16="http://schemas.microsoft.com/office/drawing/2014/main" id="{2A38A5F6-A887-4BC2-3CC8-539B24A9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572265"/>
            <a:ext cx="3124200" cy="21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9000"/>
              </a:lnSpc>
              <a:spcBef>
                <a:spcPts val="100"/>
              </a:spcBef>
            </a:pPr>
            <a:r>
              <a:rPr lang="it-IT" altLang="it-IT" sz="700" dirty="0">
                <a:solidFill>
                  <a:srgbClr val="12100B"/>
                </a:solidFill>
              </a:rPr>
              <a:t>Assunto nel 1973 in Banca d’Italia e destinato nel 1975 alla Vigilanza bancaria vi assume, nel 2004 la Direzione del Servizio Concorrenza; Normativa e Affari generali. Nel 2008 la Banca , su proposta del governo Draghi, lo nomina Direttore della neocostituita Unità di informazione finanziaria (UIF), con compiti di prevenzione e contrasto del riciclaggio. Sempre nel 2008 è promosso Funzionario Generale, grado apicale della carriera amministrativa. In quasi 40 anni di trascorsi in Banca d’Italia ha collaborato in sedi comunitarie e parlamentari, come consulente governativo e membro di Commissioni e Comitati di studio, alla redazione di numerosi provvedimenti interessanti il settore finanziario e l’antiriciclaggio. I più occasioni ha supportato e accompagnato i vertici della Banca in audizioni presso Commissioni parlamentari. Dal 1994 al 1998 ha tenuto, presso l’Università degli studi di l’Aquila, un corso ufficiale di «Legislazione bancaria».</a:t>
            </a:r>
          </a:p>
          <a:p>
            <a:pPr algn="just" eaLnBrk="1" hangingPunct="1">
              <a:lnSpc>
                <a:spcPct val="119000"/>
              </a:lnSpc>
              <a:spcBef>
                <a:spcPts val="100"/>
              </a:spcBef>
            </a:pPr>
            <a:r>
              <a:rPr lang="it-IT" altLang="it-IT" sz="700" dirty="0">
                <a:solidFill>
                  <a:srgbClr val="12100B"/>
                </a:solidFill>
              </a:rPr>
              <a:t>Nel 1996 ha curato, insieme al prof. Ferro-Luzzi, la pubblicazione di un trattato in 5 volumi sulla nuova legge bancaria. È inoltre autore di un manuale di diritto bancario e di numerose pubblicazioni in materia bancaria, finanza e di antiriciclaggio.</a:t>
            </a:r>
            <a:endParaRPr lang="it-IT" altLang="it-IT" sz="7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8A52F6-CA17-27A0-7F3A-975497F9F0D2}"/>
              </a:ext>
            </a:extLst>
          </p:cNvPr>
          <p:cNvSpPr txBox="1"/>
          <p:nvPr/>
        </p:nvSpPr>
        <p:spPr>
          <a:xfrm>
            <a:off x="7529063" y="2352675"/>
            <a:ext cx="3040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A12C1D"/>
                </a:solidFill>
                <a:latin typeface="Georgia" panose="02040502050405020303" pitchFamily="18" charset="0"/>
              </a:rPr>
              <a:t>TITOLARE</a:t>
            </a:r>
            <a:br>
              <a:rPr lang="it-IT" sz="3200" b="1" dirty="0">
                <a:solidFill>
                  <a:srgbClr val="A12C1D"/>
                </a:solidFill>
                <a:latin typeface="Georgia" panose="02040502050405020303" pitchFamily="18" charset="0"/>
              </a:rPr>
            </a:br>
            <a:r>
              <a:rPr lang="it-IT" sz="3200" b="1" dirty="0">
                <a:solidFill>
                  <a:srgbClr val="A12C1D"/>
                </a:solidFill>
                <a:latin typeface="Georgia" panose="02040502050405020303" pitchFamily="18" charset="0"/>
              </a:rPr>
              <a:t>  EFFETTIVO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1806" y="241692"/>
            <a:ext cx="1305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70" dirty="0">
                <a:solidFill>
                  <a:srgbClr val="FFFFFF"/>
                </a:solidFill>
                <a:latin typeface="Arial"/>
                <a:cs typeface="Arial"/>
              </a:rPr>
              <a:t>ROGRAMMA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180" y="225271"/>
            <a:ext cx="1622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10" dirty="0">
                <a:solidFill>
                  <a:srgbClr val="FFFFFF"/>
                </a:solidFill>
                <a:latin typeface="Arial"/>
                <a:cs typeface="Arial"/>
              </a:rPr>
              <a:t>PRESENTAZIONE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75119"/>
            <a:ext cx="10692130" cy="309245"/>
          </a:xfrm>
          <a:custGeom>
            <a:avLst/>
            <a:gdLst/>
            <a:ahLst/>
            <a:cxnLst/>
            <a:rect l="l" t="t" r="r" b="b"/>
            <a:pathLst>
              <a:path w="10692130" h="309245">
                <a:moveTo>
                  <a:pt x="0" y="308673"/>
                </a:moveTo>
                <a:lnTo>
                  <a:pt x="10692015" y="308673"/>
                </a:lnTo>
                <a:lnTo>
                  <a:pt x="10692015" y="0"/>
                </a:lnTo>
                <a:lnTo>
                  <a:pt x="0" y="0"/>
                </a:lnTo>
                <a:lnTo>
                  <a:pt x="0" y="308673"/>
                </a:lnTo>
                <a:close/>
              </a:path>
            </a:pathLst>
          </a:custGeom>
          <a:solidFill>
            <a:srgbClr val="A12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2014" y="7116038"/>
            <a:ext cx="2973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Corso</a:t>
            </a: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disponibile</a:t>
            </a: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anche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versione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interamente</a:t>
            </a: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E-learning.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9554" y="6014250"/>
            <a:ext cx="3166745" cy="799896"/>
          </a:xfrm>
          <a:custGeom>
            <a:avLst/>
            <a:gdLst/>
            <a:ahLst/>
            <a:cxnLst/>
            <a:rect l="l" t="t" r="r" b="b"/>
            <a:pathLst>
              <a:path w="3166745" h="2750820">
                <a:moveTo>
                  <a:pt x="3166618" y="2750273"/>
                </a:moveTo>
                <a:lnTo>
                  <a:pt x="0" y="2750273"/>
                </a:lnTo>
                <a:lnTo>
                  <a:pt x="0" y="0"/>
                </a:lnTo>
                <a:lnTo>
                  <a:pt x="3166618" y="0"/>
                </a:lnTo>
                <a:lnTo>
                  <a:pt x="3166618" y="275027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97395" y="6124689"/>
            <a:ext cx="715010" cy="589280"/>
          </a:xfrm>
          <a:custGeom>
            <a:avLst/>
            <a:gdLst/>
            <a:ahLst/>
            <a:cxnLst/>
            <a:rect l="l" t="t" r="r" b="b"/>
            <a:pathLst>
              <a:path w="715010" h="589279">
                <a:moveTo>
                  <a:pt x="714400" y="589013"/>
                </a:moveTo>
                <a:lnTo>
                  <a:pt x="0" y="589013"/>
                </a:lnTo>
                <a:lnTo>
                  <a:pt x="0" y="0"/>
                </a:lnTo>
                <a:lnTo>
                  <a:pt x="714400" y="0"/>
                </a:lnTo>
                <a:lnTo>
                  <a:pt x="714400" y="589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8769" y="6225857"/>
            <a:ext cx="275590" cy="387350"/>
          </a:xfrm>
          <a:prstGeom prst="rect">
            <a:avLst/>
          </a:prstGeom>
          <a:ln w="17043">
            <a:solidFill>
              <a:srgbClr val="3A62A7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tabLst>
                <a:tab pos="234315" algn="l"/>
              </a:tabLst>
            </a:pPr>
            <a:r>
              <a:rPr sz="800" u="heavy" dirty="0">
                <a:solidFill>
                  <a:srgbClr val="474746"/>
                </a:solidFill>
                <a:uFill>
                  <a:solidFill>
                    <a:srgbClr val="3A62A7"/>
                  </a:solidFill>
                </a:u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428" y="5820014"/>
            <a:ext cx="2173605" cy="86523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35" algn="just">
              <a:lnSpc>
                <a:spcPct val="100000"/>
              </a:lnSpc>
              <a:spcBef>
                <a:spcPts val="345"/>
              </a:spcBef>
            </a:pPr>
            <a:r>
              <a:rPr sz="800" spc="-15" dirty="0">
                <a:solidFill>
                  <a:srgbClr val="474746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900" b="1" spc="235" dirty="0">
                <a:solidFill>
                  <a:srgbClr val="254E6E"/>
                </a:solidFill>
                <a:latin typeface="Arial"/>
                <a:cs typeface="Arial"/>
              </a:rPr>
              <a:t>CREDITI</a:t>
            </a:r>
            <a:r>
              <a:rPr sz="900" b="1" spc="180" dirty="0">
                <a:solidFill>
                  <a:srgbClr val="254E6E"/>
                </a:solidFill>
                <a:latin typeface="Arial"/>
                <a:cs typeface="Arial"/>
              </a:rPr>
              <a:t> </a:t>
            </a:r>
            <a:r>
              <a:rPr sz="900" b="1" spc="270" dirty="0">
                <a:solidFill>
                  <a:srgbClr val="254E6E"/>
                </a:solidFill>
                <a:latin typeface="Arial"/>
                <a:cs typeface="Arial"/>
              </a:rPr>
              <a:t>FORMATIVI</a:t>
            </a:r>
            <a:endParaRPr sz="900" dirty="0">
              <a:latin typeface="Arial"/>
              <a:cs typeface="Arial"/>
            </a:endParaRPr>
          </a:p>
          <a:p>
            <a:pPr marR="7620" algn="just">
              <a:lnSpc>
                <a:spcPts val="1200"/>
              </a:lnSpc>
              <a:spcBef>
                <a:spcPts val="60"/>
              </a:spcBef>
            </a:pPr>
            <a:r>
              <a:rPr sz="800" spc="-45" dirty="0">
                <a:solidFill>
                  <a:srgbClr val="474746"/>
                </a:solidFill>
                <a:latin typeface="Arial"/>
                <a:cs typeface="Arial"/>
              </a:rPr>
              <a:t>È </a:t>
            </a:r>
            <a:r>
              <a:rPr sz="800" spc="-5" dirty="0">
                <a:solidFill>
                  <a:srgbClr val="474746"/>
                </a:solidFill>
                <a:latin typeface="Arial"/>
                <a:cs typeface="Arial"/>
              </a:rPr>
              <a:t>stata </a:t>
            </a:r>
            <a:r>
              <a:rPr sz="800" spc="-10" dirty="0">
                <a:solidFill>
                  <a:srgbClr val="474746"/>
                </a:solidFill>
                <a:latin typeface="Arial"/>
                <a:cs typeface="Arial"/>
              </a:rPr>
              <a:t>presentata richiesta </a:t>
            </a:r>
            <a:r>
              <a:rPr sz="800" spc="5" dirty="0">
                <a:solidFill>
                  <a:srgbClr val="474746"/>
                </a:solidFill>
                <a:latin typeface="Arial"/>
                <a:cs typeface="Arial"/>
              </a:rPr>
              <a:t>di </a:t>
            </a:r>
            <a:r>
              <a:rPr sz="800" spc="-5" dirty="0">
                <a:solidFill>
                  <a:srgbClr val="474746"/>
                </a:solidFill>
                <a:latin typeface="Arial"/>
                <a:cs typeface="Arial"/>
              </a:rPr>
              <a:t>accreditamento </a:t>
            </a:r>
            <a:r>
              <a:rPr sz="800" spc="-20" dirty="0">
                <a:solidFill>
                  <a:srgbClr val="474746"/>
                </a:solidFill>
                <a:latin typeface="Arial"/>
                <a:cs typeface="Arial"/>
              </a:rPr>
              <a:t>ai  </a:t>
            </a:r>
            <a:r>
              <a:rPr sz="800" spc="-15" dirty="0">
                <a:solidFill>
                  <a:srgbClr val="474746"/>
                </a:solidFill>
                <a:latin typeface="Arial"/>
                <a:cs typeface="Arial"/>
              </a:rPr>
              <a:t>vari </a:t>
            </a:r>
            <a:r>
              <a:rPr sz="800" spc="-10" dirty="0">
                <a:solidFill>
                  <a:srgbClr val="474746"/>
                </a:solidFill>
                <a:latin typeface="Arial"/>
                <a:cs typeface="Arial"/>
              </a:rPr>
              <a:t>Ordini</a:t>
            </a:r>
            <a:r>
              <a:rPr sz="800" spc="-25" dirty="0">
                <a:solidFill>
                  <a:srgbClr val="474746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74746"/>
                </a:solidFill>
                <a:latin typeface="Arial"/>
                <a:cs typeface="Arial"/>
              </a:rPr>
              <a:t>Professionali.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7791" y="6473958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470" y="0"/>
                </a:lnTo>
              </a:path>
            </a:pathLst>
          </a:custGeom>
          <a:ln w="17437">
            <a:solidFill>
              <a:srgbClr val="3A6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791" y="651442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470" y="0"/>
                </a:lnTo>
              </a:path>
            </a:pathLst>
          </a:custGeom>
          <a:ln w="17462">
            <a:solidFill>
              <a:srgbClr val="3A6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791" y="655179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470" y="0"/>
                </a:lnTo>
              </a:path>
            </a:pathLst>
          </a:custGeom>
          <a:ln w="17437">
            <a:solidFill>
              <a:srgbClr val="3A6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953" y="6291435"/>
            <a:ext cx="66675" cy="64769"/>
          </a:xfrm>
          <a:custGeom>
            <a:avLst/>
            <a:gdLst/>
            <a:ahLst/>
            <a:cxnLst/>
            <a:rect l="l" t="t" r="r" b="b"/>
            <a:pathLst>
              <a:path w="66675" h="64770">
                <a:moveTo>
                  <a:pt x="42951" y="0"/>
                </a:moveTo>
                <a:lnTo>
                  <a:pt x="23622" y="0"/>
                </a:lnTo>
                <a:lnTo>
                  <a:pt x="0" y="64160"/>
                </a:lnTo>
                <a:lnTo>
                  <a:pt x="19824" y="64160"/>
                </a:lnTo>
                <a:lnTo>
                  <a:pt x="22733" y="55041"/>
                </a:lnTo>
                <a:lnTo>
                  <a:pt x="62998" y="55041"/>
                </a:lnTo>
                <a:lnTo>
                  <a:pt x="57984" y="41274"/>
                </a:lnTo>
                <a:lnTo>
                  <a:pt x="27051" y="41274"/>
                </a:lnTo>
                <a:lnTo>
                  <a:pt x="33248" y="21501"/>
                </a:lnTo>
                <a:lnTo>
                  <a:pt x="50782" y="21501"/>
                </a:lnTo>
                <a:lnTo>
                  <a:pt x="42951" y="0"/>
                </a:lnTo>
                <a:close/>
              </a:path>
              <a:path w="66675" h="64770">
                <a:moveTo>
                  <a:pt x="62998" y="55041"/>
                </a:moveTo>
                <a:lnTo>
                  <a:pt x="43129" y="55041"/>
                </a:lnTo>
                <a:lnTo>
                  <a:pt x="45834" y="64160"/>
                </a:lnTo>
                <a:lnTo>
                  <a:pt x="66319" y="64160"/>
                </a:lnTo>
                <a:lnTo>
                  <a:pt x="62998" y="55041"/>
                </a:lnTo>
                <a:close/>
              </a:path>
              <a:path w="66675" h="64770">
                <a:moveTo>
                  <a:pt x="50782" y="21501"/>
                </a:moveTo>
                <a:lnTo>
                  <a:pt x="33439" y="21501"/>
                </a:lnTo>
                <a:lnTo>
                  <a:pt x="39204" y="41274"/>
                </a:lnTo>
                <a:lnTo>
                  <a:pt x="57984" y="41274"/>
                </a:lnTo>
                <a:lnTo>
                  <a:pt x="50782" y="21501"/>
                </a:lnTo>
                <a:close/>
              </a:path>
            </a:pathLst>
          </a:custGeom>
          <a:solidFill>
            <a:srgbClr val="3A6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875" y="631020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9654" y="29590"/>
                </a:moveTo>
                <a:lnTo>
                  <a:pt x="15836" y="29590"/>
                </a:lnTo>
                <a:lnTo>
                  <a:pt x="15836" y="45389"/>
                </a:lnTo>
                <a:lnTo>
                  <a:pt x="29654" y="45389"/>
                </a:lnTo>
                <a:lnTo>
                  <a:pt x="29654" y="29590"/>
                </a:lnTo>
                <a:close/>
              </a:path>
              <a:path w="45720" h="45720">
                <a:moveTo>
                  <a:pt x="45478" y="15824"/>
                </a:moveTo>
                <a:lnTo>
                  <a:pt x="0" y="15824"/>
                </a:lnTo>
                <a:lnTo>
                  <a:pt x="0" y="29590"/>
                </a:lnTo>
                <a:lnTo>
                  <a:pt x="45478" y="29590"/>
                </a:lnTo>
                <a:lnTo>
                  <a:pt x="45478" y="15824"/>
                </a:lnTo>
                <a:close/>
              </a:path>
              <a:path w="45720" h="45720">
                <a:moveTo>
                  <a:pt x="29654" y="0"/>
                </a:moveTo>
                <a:lnTo>
                  <a:pt x="15836" y="0"/>
                </a:lnTo>
                <a:lnTo>
                  <a:pt x="15836" y="15824"/>
                </a:lnTo>
                <a:lnTo>
                  <a:pt x="29654" y="15824"/>
                </a:lnTo>
                <a:lnTo>
                  <a:pt x="29654" y="0"/>
                </a:lnTo>
                <a:close/>
              </a:path>
            </a:pathLst>
          </a:custGeom>
          <a:solidFill>
            <a:srgbClr val="3A6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827" y="6252633"/>
            <a:ext cx="160655" cy="153670"/>
          </a:xfrm>
          <a:custGeom>
            <a:avLst/>
            <a:gdLst/>
            <a:ahLst/>
            <a:cxnLst/>
            <a:rect l="l" t="t" r="r" b="b"/>
            <a:pathLst>
              <a:path w="160654" h="153670">
                <a:moveTo>
                  <a:pt x="12903" y="36067"/>
                </a:moveTo>
                <a:lnTo>
                  <a:pt x="0" y="80251"/>
                </a:lnTo>
                <a:lnTo>
                  <a:pt x="6321" y="110296"/>
                </a:lnTo>
                <a:lnTo>
                  <a:pt x="23545" y="133254"/>
                </a:lnTo>
                <a:lnTo>
                  <a:pt x="49066" y="147916"/>
                </a:lnTo>
                <a:lnTo>
                  <a:pt x="80276" y="153073"/>
                </a:lnTo>
                <a:lnTo>
                  <a:pt x="111505" y="147916"/>
                </a:lnTo>
                <a:lnTo>
                  <a:pt x="115572" y="145580"/>
                </a:lnTo>
                <a:lnTo>
                  <a:pt x="80276" y="145580"/>
                </a:lnTo>
                <a:lnTo>
                  <a:pt x="51984" y="141016"/>
                </a:lnTo>
                <a:lnTo>
                  <a:pt x="28844" y="127965"/>
                </a:lnTo>
                <a:lnTo>
                  <a:pt x="13225" y="107389"/>
                </a:lnTo>
                <a:lnTo>
                  <a:pt x="7492" y="80251"/>
                </a:lnTo>
                <a:lnTo>
                  <a:pt x="8578" y="69760"/>
                </a:lnTo>
                <a:lnTo>
                  <a:pt x="11141" y="58872"/>
                </a:lnTo>
                <a:lnTo>
                  <a:pt x="14136" y="49892"/>
                </a:lnTo>
                <a:lnTo>
                  <a:pt x="16522" y="45123"/>
                </a:lnTo>
                <a:lnTo>
                  <a:pt x="18922" y="42621"/>
                </a:lnTo>
                <a:lnTo>
                  <a:pt x="12903" y="36067"/>
                </a:lnTo>
                <a:close/>
              </a:path>
              <a:path w="160654" h="153670">
                <a:moveTo>
                  <a:pt x="113225" y="7467"/>
                </a:moveTo>
                <a:lnTo>
                  <a:pt x="80276" y="7467"/>
                </a:lnTo>
                <a:lnTo>
                  <a:pt x="108588" y="13192"/>
                </a:lnTo>
                <a:lnTo>
                  <a:pt x="131721" y="28800"/>
                </a:lnTo>
                <a:lnTo>
                  <a:pt x="147324" y="51937"/>
                </a:lnTo>
                <a:lnTo>
                  <a:pt x="153047" y="80251"/>
                </a:lnTo>
                <a:lnTo>
                  <a:pt x="147324" y="107389"/>
                </a:lnTo>
                <a:lnTo>
                  <a:pt x="131721" y="127965"/>
                </a:lnTo>
                <a:lnTo>
                  <a:pt x="108588" y="141016"/>
                </a:lnTo>
                <a:lnTo>
                  <a:pt x="80276" y="145580"/>
                </a:lnTo>
                <a:lnTo>
                  <a:pt x="115572" y="145580"/>
                </a:lnTo>
                <a:lnTo>
                  <a:pt x="137020" y="133254"/>
                </a:lnTo>
                <a:lnTo>
                  <a:pt x="154228" y="110296"/>
                </a:lnTo>
                <a:lnTo>
                  <a:pt x="160540" y="80251"/>
                </a:lnTo>
                <a:lnTo>
                  <a:pt x="154228" y="49018"/>
                </a:lnTo>
                <a:lnTo>
                  <a:pt x="137020" y="23509"/>
                </a:lnTo>
                <a:lnTo>
                  <a:pt x="113225" y="7467"/>
                </a:lnTo>
                <a:close/>
              </a:path>
              <a:path w="160654" h="153670">
                <a:moveTo>
                  <a:pt x="80276" y="0"/>
                </a:moveTo>
                <a:lnTo>
                  <a:pt x="42760" y="9334"/>
                </a:lnTo>
                <a:lnTo>
                  <a:pt x="39522" y="12103"/>
                </a:lnTo>
                <a:lnTo>
                  <a:pt x="40551" y="18605"/>
                </a:lnTo>
                <a:lnTo>
                  <a:pt x="46494" y="15798"/>
                </a:lnTo>
                <a:lnTo>
                  <a:pt x="52564" y="13339"/>
                </a:lnTo>
                <a:lnTo>
                  <a:pt x="61037" y="10604"/>
                </a:lnTo>
                <a:lnTo>
                  <a:pt x="70685" y="8383"/>
                </a:lnTo>
                <a:lnTo>
                  <a:pt x="80276" y="7467"/>
                </a:lnTo>
                <a:lnTo>
                  <a:pt x="113225" y="7467"/>
                </a:lnTo>
                <a:lnTo>
                  <a:pt x="111505" y="6308"/>
                </a:lnTo>
                <a:lnTo>
                  <a:pt x="80276" y="0"/>
                </a:lnTo>
                <a:close/>
              </a:path>
            </a:pathLst>
          </a:custGeom>
          <a:solidFill>
            <a:srgbClr val="3A6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0095" y="5283365"/>
            <a:ext cx="3011805" cy="730885"/>
          </a:xfrm>
          <a:custGeom>
            <a:avLst/>
            <a:gdLst/>
            <a:ahLst/>
            <a:cxnLst/>
            <a:rect l="l" t="t" r="r" b="b"/>
            <a:pathLst>
              <a:path w="3011804" h="730885">
                <a:moveTo>
                  <a:pt x="3011525" y="730580"/>
                </a:moveTo>
                <a:lnTo>
                  <a:pt x="0" y="730580"/>
                </a:lnTo>
                <a:lnTo>
                  <a:pt x="0" y="0"/>
                </a:lnTo>
                <a:lnTo>
                  <a:pt x="3011525" y="0"/>
                </a:lnTo>
                <a:lnTo>
                  <a:pt x="3011525" y="73058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0095" y="6134760"/>
            <a:ext cx="3007360" cy="579120"/>
          </a:xfrm>
          <a:custGeom>
            <a:avLst/>
            <a:gdLst/>
            <a:ahLst/>
            <a:cxnLst/>
            <a:rect l="l" t="t" r="r" b="b"/>
            <a:pathLst>
              <a:path w="3007360" h="579120">
                <a:moveTo>
                  <a:pt x="3006801" y="578942"/>
                </a:moveTo>
                <a:lnTo>
                  <a:pt x="0" y="578942"/>
                </a:lnTo>
                <a:lnTo>
                  <a:pt x="0" y="0"/>
                </a:lnTo>
                <a:lnTo>
                  <a:pt x="3006801" y="0"/>
                </a:lnTo>
                <a:lnTo>
                  <a:pt x="3006801" y="57894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9B8B729-5869-D94E-8AC6-249F3B333067}"/>
              </a:ext>
            </a:extLst>
          </p:cNvPr>
          <p:cNvSpPr txBox="1"/>
          <p:nvPr/>
        </p:nvSpPr>
        <p:spPr>
          <a:xfrm>
            <a:off x="159004" y="608405"/>
            <a:ext cx="34029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just" fontAlgn="base">
              <a:spcBef>
                <a:spcPts val="20"/>
              </a:spcBef>
              <a:tabLst>
                <a:tab pos="133985" algn="l"/>
              </a:tabLst>
            </a:pPr>
            <a:r>
              <a:rPr lang="it-IT" sz="900" spc="-5" dirty="0">
                <a:solidFill>
                  <a:srgbClr val="010101"/>
                </a:solidFill>
                <a:latin typeface="Arial"/>
                <a:cs typeface="Arial"/>
              </a:rPr>
              <a:t>Come noto, per contrastare il riciclaggio e il finanziamento del terrorismo, la normativa vigente prescrive agli intermediari bancari e finanziari di eseguire un procedimento di «adeguata verifica» dei propri clienti, che ha per scopo la conoscenza approfondita di questi ultimi e costituisce un presupposto indispensabile, non solo per una proficua collaborazione con le Autorità preposte alla prevenzione e al contrasto dei predetti fenomeni criminali, ma anche per garantire, più in generale, che l’attività economica esercitata sia gestita in modo “sano e prudente”.</a:t>
            </a:r>
          </a:p>
          <a:p>
            <a:pPr marL="133350" indent="-121285" algn="just" fontAlgn="base">
              <a:spcBef>
                <a:spcPts val="20"/>
              </a:spcBef>
              <a:buChar char="–"/>
              <a:tabLst>
                <a:tab pos="133985" algn="l"/>
              </a:tabLst>
            </a:pPr>
            <a:endParaRPr lang="it-IT" sz="900" spc="-5" dirty="0">
              <a:solidFill>
                <a:srgbClr val="010101"/>
              </a:solidFill>
              <a:latin typeface="Arial"/>
              <a:cs typeface="Arial"/>
            </a:endParaRPr>
          </a:p>
          <a:p>
            <a:pPr marL="12065" algn="just" fontAlgn="base">
              <a:spcBef>
                <a:spcPts val="20"/>
              </a:spcBef>
              <a:tabLst>
                <a:tab pos="133985" algn="l"/>
              </a:tabLst>
            </a:pPr>
            <a:r>
              <a:rPr lang="it-IT" sz="900" spc="-5" dirty="0">
                <a:solidFill>
                  <a:srgbClr val="010101"/>
                </a:solidFill>
                <a:latin typeface="Arial"/>
                <a:cs typeface="Arial"/>
              </a:rPr>
              <a:t>Atteso che l’identificazione del cliente costituisce il presupposto indispensabile di un corretto procedimento di “adeguata verifica”, è necessario che gli intermediari individuino non solo il titolare formale, ma anche l’eventuale titolare effettivo dei rapporti e delle operazioni. Non sempre, infatti, la persona che assume la qualifica formale di cliente corrisponde al reale titolare dell’interesse economico dell’operazione o dell’attività. </a:t>
            </a:r>
          </a:p>
          <a:p>
            <a:pPr marL="133350" indent="-121285" algn="just" fontAlgn="base">
              <a:spcBef>
                <a:spcPts val="20"/>
              </a:spcBef>
              <a:buChar char="–"/>
              <a:tabLst>
                <a:tab pos="133985" algn="l"/>
              </a:tabLst>
            </a:pPr>
            <a:endParaRPr lang="it-IT" sz="900" spc="-5" dirty="0">
              <a:solidFill>
                <a:srgbClr val="010101"/>
              </a:solidFill>
              <a:latin typeface="Arial"/>
              <a:cs typeface="Arial"/>
            </a:endParaRPr>
          </a:p>
          <a:p>
            <a:pPr marL="12065" algn="just" fontAlgn="base">
              <a:spcBef>
                <a:spcPts val="20"/>
              </a:spcBef>
              <a:tabLst>
                <a:tab pos="133985" algn="l"/>
              </a:tabLst>
            </a:pPr>
            <a:r>
              <a:rPr lang="it-IT" sz="900" spc="-5" dirty="0">
                <a:solidFill>
                  <a:srgbClr val="010101"/>
                </a:solidFill>
                <a:latin typeface="Arial"/>
                <a:cs typeface="Arial"/>
              </a:rPr>
              <a:t>In particolare, quando il cliente è una società o un'altra entità giuridica, gli effetti della sua attività si producono necessariamente, in ultima istanza, su persone fisiche - distinte dal titolare giuridico dei rapporti - che la normativa di prevenzione e contrasto del riciclaggio e del finanziamento del terrorismo definisce “titolari effettivi”.</a:t>
            </a:r>
          </a:p>
          <a:p>
            <a:pPr marL="133350" indent="-121285" algn="just" fontAlgn="base">
              <a:spcBef>
                <a:spcPts val="20"/>
              </a:spcBef>
              <a:buChar char="–"/>
              <a:tabLst>
                <a:tab pos="133985" algn="l"/>
              </a:tabLst>
            </a:pPr>
            <a:endParaRPr lang="it-IT" sz="900" spc="-5" dirty="0">
              <a:solidFill>
                <a:srgbClr val="010101"/>
              </a:solidFill>
              <a:latin typeface="Arial"/>
              <a:cs typeface="Arial"/>
            </a:endParaRPr>
          </a:p>
          <a:p>
            <a:pPr marL="12065" algn="just" fontAlgn="base">
              <a:spcBef>
                <a:spcPts val="20"/>
              </a:spcBef>
              <a:tabLst>
                <a:tab pos="133985" algn="l"/>
              </a:tabLst>
            </a:pPr>
            <a:r>
              <a:rPr lang="it-IT" sz="900" spc="-5" dirty="0">
                <a:solidFill>
                  <a:srgbClr val="010101"/>
                </a:solidFill>
                <a:latin typeface="Arial"/>
                <a:cs typeface="Arial"/>
              </a:rPr>
              <a:t>E’ evidente che chi intenda riciclare nell’economia legale i proventi di attività illecite o finanziare il terrorismo tenterà di celare la propria identità, ricorrendo alla interposizione di </a:t>
            </a:r>
            <a:r>
              <a:rPr lang="it-IT" sz="900" spc="-5" dirty="0" err="1">
                <a:solidFill>
                  <a:srgbClr val="010101"/>
                </a:solidFill>
                <a:latin typeface="Arial"/>
                <a:cs typeface="Arial"/>
              </a:rPr>
              <a:t>prestanomi</a:t>
            </a:r>
            <a:r>
              <a:rPr lang="it-IT" sz="900" spc="-5" dirty="0">
                <a:solidFill>
                  <a:srgbClr val="010101"/>
                </a:solidFill>
                <a:latin typeface="Arial"/>
                <a:cs typeface="Arial"/>
              </a:rPr>
              <a:t> compiacenti e, nei casi più rilevanti, di entità giuridiche che siano idonee a giustificare la movimentazione di fondi anche di importo particolarmente elevato. </a:t>
            </a: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E0F8F36D-B772-4E46-A326-1786AF6A8F9E}"/>
              </a:ext>
            </a:extLst>
          </p:cNvPr>
          <p:cNvSpPr txBox="1"/>
          <p:nvPr/>
        </p:nvSpPr>
        <p:spPr>
          <a:xfrm>
            <a:off x="3681686" y="667793"/>
            <a:ext cx="3225800" cy="6114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 fontAlgn="base">
              <a:spcBef>
                <a:spcPts val="670"/>
              </a:spcBef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In tale contesto, il corso, che ha per oggetto la normativa comunitaria e nazionale disciplinante l’individuazione della titolarità effettiva delle società e degli altri enti giuridici, analizza, in particolare:</a:t>
            </a:r>
          </a:p>
          <a:p>
            <a:pPr algn="just" fontAlgn="base">
              <a:spcBef>
                <a:spcPts val="670"/>
              </a:spcBef>
            </a:pPr>
            <a:endParaRPr lang="it-IT" sz="800" spc="10" dirty="0">
              <a:solidFill>
                <a:srgbClr val="010101"/>
              </a:solidFill>
              <a:latin typeface="Arial"/>
              <a:cs typeface="Arial"/>
            </a:endParaRP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 criteri di individuazione della titolarità effettiva delle società di capitali, delle persone giuridiche private, delle società di persone, delle organizzazioni prive di personalità giuridica, dei trust e degli istituti giuridici a questi ultimi affini;</a:t>
            </a: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le Sezioni (Autonoma e Speciale) istituite in Italia presso il Registro delle imprese tenuto dalle Camere di commercio per dare attuazione alle vigenti direttive comunitarie volte a creare una rete di registri nazionali, collegati a livello europeo, ai quali le società e gli altri enti giuridici individuati dalle disposizioni dei singoli Stati membri, sono obbligati a comunicare l’identità dei propri titolari effettivi nonché ulteriori dati e informazioni sul loro conto;</a:t>
            </a: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 responsabili delle società e degli altri enti giuridici obbligati a comunicare alle Sezioni del Registro le informazioni sui propri titolari effettivi e le modalità che detti responsabili sono tenuti a seguire per l’acquisizione di tali informazioni e la loro comunicazione, per via telematica, alle Camere di commercio competenti alla tenuta delle Sezioni stesse;</a:t>
            </a: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 soggetti variamente abilitati alla consultazione dei registri e le conseguenze della sentenza della Corte di Giustizia del 22 novembre scorso, che ha dichiarato l’illegittimità delle disposizioni delle direttive comunitarie che prevedono – sia pure con limitazioni -l’accesso ai registri da parte di soggetti privati, ivi compresi i portatori di interessi diffusi;</a:t>
            </a:r>
          </a:p>
          <a:p>
            <a:pPr marL="34290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il Regolamento approvato con Decreto 11 marzo 2022, n. 55, del Ministro dell’economia e delle finanze, di concerto con il Ministro dello sviluppo economico, sentito il Garante per la protezione dei dati personali, disciplinante le Sezioni del Registro delle imprese contenenti i dati e le informazioni sui titolari effettivi, e i provvedimenti di attuazione del Regolamento stesso, ancora in corso di elaborazione;</a:t>
            </a: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le problematiche connesse alla eventuale obbligatorietà della consultazione delle Sezioni del Registro da parte degli intermediari, alla probabile onerosità dei diritti di segreteria che saranno stabiliti per la consultazione e alla affidabilità limitata delle informazioni ricavabili dai registri stessi;</a:t>
            </a:r>
          </a:p>
          <a:p>
            <a:pPr marL="342900" lvl="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r>
              <a:rPr lang="it-IT" sz="800" spc="10" dirty="0">
                <a:solidFill>
                  <a:srgbClr val="010101"/>
                </a:solidFill>
                <a:latin typeface="Arial"/>
                <a:cs typeface="Arial"/>
              </a:rPr>
              <a:t>i controlli sul rispetto della normativa primaria e secondaria e i poteri sanzionatori attribuiti alle Camere di commercio.  </a:t>
            </a:r>
          </a:p>
          <a:p>
            <a:pPr marL="342900" indent="-342900" algn="just" fontAlgn="base">
              <a:spcBef>
                <a:spcPts val="670"/>
              </a:spcBef>
              <a:buFont typeface="Wingdings" pitchFamily="2" charset="2"/>
              <a:buChar char=""/>
            </a:pPr>
            <a:endParaRPr lang="it-IT" sz="800" spc="10" dirty="0">
              <a:solidFill>
                <a:srgbClr val="010101"/>
              </a:solidFill>
              <a:latin typeface="Arial"/>
              <a:cs typeface="Arial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31ABE8C-FA21-7E42-942A-47867622F818}"/>
              </a:ext>
            </a:extLst>
          </p:cNvPr>
          <p:cNvSpPr txBox="1"/>
          <p:nvPr/>
        </p:nvSpPr>
        <p:spPr>
          <a:xfrm>
            <a:off x="7027245" y="667793"/>
            <a:ext cx="3519257" cy="5506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>
              <a:lnSpc>
                <a:spcPct val="100000"/>
              </a:lnSpc>
              <a:spcBef>
                <a:spcPts val="730"/>
              </a:spcBef>
            </a:pPr>
            <a:r>
              <a:rPr lang="it-IT" sz="900" b="1" spc="265" dirty="0">
                <a:solidFill>
                  <a:srgbClr val="A12D1E"/>
                </a:solidFill>
                <a:latin typeface="Arial"/>
                <a:cs typeface="Arial"/>
              </a:rPr>
              <a:t>DESTINATARI</a:t>
            </a:r>
          </a:p>
          <a:p>
            <a:pPr marL="24765">
              <a:lnSpc>
                <a:spcPct val="100000"/>
              </a:lnSpc>
              <a:spcBef>
                <a:spcPts val="730"/>
              </a:spcBef>
            </a:pPr>
            <a:endParaRPr lang="it-IT" sz="900" b="1" spc="265" dirty="0">
              <a:solidFill>
                <a:srgbClr val="A12D1E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900" spc="10" dirty="0">
                <a:solidFill>
                  <a:srgbClr val="010101"/>
                </a:solidFill>
                <a:latin typeface="Arial"/>
                <a:cs typeface="Arial"/>
              </a:rPr>
              <a:t>Come noto, tutti i destinatari degli obblighi antiriciclaggio sono tenuti ad effettuare l’adeguata verifica dei propri clienti costituiti in forma di società o di altra entità giuridica, accertandone non solo la titolarità formale, ma anche quella effettiva, sulla base dei criteri indicati dalla normativa antiriciclaggio per le diverse fattispecie.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900" spc="10" dirty="0">
                <a:solidFill>
                  <a:srgbClr val="010101"/>
                </a:solidFill>
                <a:latin typeface="Arial"/>
                <a:cs typeface="Arial"/>
              </a:rPr>
              <a:t>Inoltre, a fini generali di trasparenza, le imprese con personalità giuridica iscritte nel registro delle imprese, le persone giuridiche private iscritte nell’omonimo registro, i trust produttivi di effetti giuridici rilevanti a fini fiscali e gli istituti a questi affini stabiliti o residenti in Italia, sono ora obbligati a comunicare ad apposite Sezioni del registro delle imprese determinati dati e informazioni sulla propria titolarità effettiva. La responsabilità delle comunicazioni incombe, a seconda dei casi, sugli amministratori delle imprese, sul fondatore o sui rappresentanti e amministratori delle persone giuridiche private nonché sui fiduciari dei trust e degli istituti affini.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900" spc="10" dirty="0">
                <a:solidFill>
                  <a:srgbClr val="010101"/>
                </a:solidFill>
                <a:latin typeface="Arial"/>
                <a:cs typeface="Arial"/>
              </a:rPr>
              <a:t>In relazione a quanto precede, il corso è diretto</a:t>
            </a: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"/>
            </a:pPr>
            <a:r>
              <a:rPr lang="it-IT" sz="900" spc="10" dirty="0">
                <a:solidFill>
                  <a:srgbClr val="010101"/>
                </a:solidFill>
                <a:latin typeface="Arial"/>
                <a:cs typeface="Arial"/>
              </a:rPr>
              <a:t>agli intermediari bancari e finanziari, ai professionisti e agli altri soggetti destinatari degli obblighi antiriciclaggio tenuti ad effettuare l’adeguata verifica della clientela;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it-IT" sz="900" spc="10" dirty="0">
                <a:solidFill>
                  <a:srgbClr val="010101"/>
                </a:solidFill>
                <a:latin typeface="Arial"/>
                <a:cs typeface="Arial"/>
              </a:rPr>
              <a:t>alle imprese, alle persone giuridiche private, ai trust e istituti affini obbligati a comunicare la propria titolarità effettiva alle Sezioni del Registro delle imprese nonché agli amministratori e agli altri soggetti sui quali ricade la responsabilità di effettuare le comunicazioni.</a:t>
            </a:r>
          </a:p>
          <a:p>
            <a:pPr marL="24765" marR="17145" algn="just">
              <a:lnSpc>
                <a:spcPct val="101800"/>
              </a:lnSpc>
              <a:spcBef>
                <a:spcPts val="5"/>
              </a:spcBef>
            </a:pPr>
            <a:endParaRPr lang="it-IT" sz="900" b="1" spc="285" dirty="0">
              <a:solidFill>
                <a:srgbClr val="A12D1E"/>
              </a:solidFill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720"/>
              </a:spcBef>
            </a:pPr>
            <a:endParaRPr lang="it-IT" sz="900" dirty="0">
              <a:latin typeface="Arial"/>
              <a:cs typeface="Arial"/>
            </a:endParaRPr>
          </a:p>
          <a:p>
            <a:pPr marL="36830" marR="5080" algn="just">
              <a:lnSpc>
                <a:spcPct val="101800"/>
              </a:lnSpc>
            </a:pPr>
            <a:endParaRPr lang="it-IT" sz="900" spc="-10" dirty="0">
              <a:solidFill>
                <a:srgbClr val="12100B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36830" marR="5080" algn="just">
              <a:lnSpc>
                <a:spcPct val="101800"/>
              </a:lnSpc>
            </a:pPr>
            <a:endParaRPr lang="it-IT" sz="900" spc="-10" dirty="0">
              <a:solidFill>
                <a:srgbClr val="12100B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85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10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1695</Words>
  <Application>Microsoft Office PowerPoint</Application>
  <PresentationFormat>Personalizzato</PresentationFormat>
  <Paragraphs>54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Georgia</vt:lpstr>
      <vt:lpstr>Lucida Sans</vt:lpstr>
      <vt:lpstr>Times New Roman</vt:lpstr>
      <vt:lpstr>Wingdings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PSD2 E PAD Parabita</dc:title>
  <dc:creator>Guest</dc:creator>
  <cp:lastModifiedBy>Pierfrancesco Malu - APSP</cp:lastModifiedBy>
  <cp:revision>21</cp:revision>
  <cp:lastPrinted>2022-12-08T12:49:18Z</cp:lastPrinted>
  <dcterms:created xsi:type="dcterms:W3CDTF">2019-07-09T13:04:45Z</dcterms:created>
  <dcterms:modified xsi:type="dcterms:W3CDTF">2023-02-27T10:50:08Z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2019-05-21T00:00:00Z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2019-07-09T00:00:00Z</vt:filetime>
  </property>
</Properties>
</file>